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0" r:id="rId4"/>
    <p:sldMasterId id="214748372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Inter Tight Medium"/>
      <p:regular r:id="rId39"/>
      <p:bold r:id="rId40"/>
      <p:italic r:id="rId41"/>
      <p:boldItalic r:id="rId42"/>
    </p:embeddedFont>
    <p:embeddedFont>
      <p:font typeface="Inter Tight Light"/>
      <p:regular r:id="rId43"/>
      <p:bold r:id="rId44"/>
      <p:italic r:id="rId45"/>
      <p:boldItalic r:id="rId46"/>
    </p:embeddedFont>
    <p:embeddedFont>
      <p:font typeface="Poppins"/>
      <p:regular r:id="rId47"/>
      <p:bold r:id="rId48"/>
      <p:italic r:id="rId49"/>
      <p:boldItalic r:id="rId50"/>
    </p:embeddedFont>
    <p:embeddedFont>
      <p:font typeface="Poppins Light"/>
      <p:regular r:id="rId51"/>
      <p:bold r:id="rId52"/>
      <p:italic r:id="rId53"/>
      <p:boldItalic r:id="rId54"/>
    </p:embeddedFont>
    <p:embeddedFont>
      <p:font typeface="Inter Tight"/>
      <p:regular r:id="rId55"/>
      <p:bold r:id="rId56"/>
      <p:italic r:id="rId57"/>
      <p:boldItalic r:id="rId58"/>
    </p:embeddedFont>
    <p:embeddedFont>
      <p:font typeface="Poppins SemiBold"/>
      <p:regular r:id="rId59"/>
      <p:bold r:id="rId60"/>
      <p:italic r:id="rId61"/>
      <p:boldItalic r:id="rId62"/>
    </p:embeddedFont>
    <p:embeddedFont>
      <p:font typeface="Inter Tight SemiBold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747775"/>
          </p15:clr>
        </p15:guide>
        <p15:guide id="2" pos="360">
          <p15:clr>
            <a:srgbClr val="747775"/>
          </p15:clr>
        </p15:guide>
        <p15:guide id="3" orient="horz" pos="360">
          <p15:clr>
            <a:srgbClr val="747775"/>
          </p15:clr>
        </p15:guide>
        <p15:guide id="4" pos="54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360"/>
        <p:guide pos="360" orient="horz"/>
        <p:guide pos="54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TightMedium-bold.fntdata"/><Relationship Id="rId42" Type="http://schemas.openxmlformats.org/officeDocument/2006/relationships/font" Target="fonts/InterTightMedium-boldItalic.fntdata"/><Relationship Id="rId41" Type="http://schemas.openxmlformats.org/officeDocument/2006/relationships/font" Target="fonts/InterTightMedium-italic.fntdata"/><Relationship Id="rId44" Type="http://schemas.openxmlformats.org/officeDocument/2006/relationships/font" Target="fonts/InterTightLight-bold.fntdata"/><Relationship Id="rId43" Type="http://schemas.openxmlformats.org/officeDocument/2006/relationships/font" Target="fonts/InterTightLight-regular.fntdata"/><Relationship Id="rId46" Type="http://schemas.openxmlformats.org/officeDocument/2006/relationships/font" Target="fonts/InterTightLight-boldItalic.fntdata"/><Relationship Id="rId45" Type="http://schemas.openxmlformats.org/officeDocument/2006/relationships/font" Target="fonts/InterTightLigh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oppins-bold.fntdata"/><Relationship Id="rId47" Type="http://schemas.openxmlformats.org/officeDocument/2006/relationships/font" Target="fonts/Poppins-regular.fntdata"/><Relationship Id="rId49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InterTightMedium-regular.fntdata"/><Relationship Id="rId38" Type="http://schemas.openxmlformats.org/officeDocument/2006/relationships/slide" Target="slides/slide32.xml"/><Relationship Id="rId62" Type="http://schemas.openxmlformats.org/officeDocument/2006/relationships/font" Target="fonts/PoppinsSemiBold-boldItalic.fntdata"/><Relationship Id="rId61" Type="http://schemas.openxmlformats.org/officeDocument/2006/relationships/font" Target="fonts/PoppinsSemiBold-italic.fntdata"/><Relationship Id="rId20" Type="http://schemas.openxmlformats.org/officeDocument/2006/relationships/slide" Target="slides/slide14.xml"/><Relationship Id="rId64" Type="http://schemas.openxmlformats.org/officeDocument/2006/relationships/font" Target="fonts/InterTightSemiBold-bold.fntdata"/><Relationship Id="rId63" Type="http://schemas.openxmlformats.org/officeDocument/2006/relationships/font" Target="fonts/InterTightSemiBold-regular.fntdata"/><Relationship Id="rId22" Type="http://schemas.openxmlformats.org/officeDocument/2006/relationships/slide" Target="slides/slide16.xml"/><Relationship Id="rId66" Type="http://schemas.openxmlformats.org/officeDocument/2006/relationships/font" Target="fonts/InterTightSemiBold-boldItalic.fntdata"/><Relationship Id="rId21" Type="http://schemas.openxmlformats.org/officeDocument/2006/relationships/slide" Target="slides/slide15.xml"/><Relationship Id="rId65" Type="http://schemas.openxmlformats.org/officeDocument/2006/relationships/font" Target="fonts/InterTightSemiBold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oppins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Light-regular.fntdata"/><Relationship Id="rId50" Type="http://schemas.openxmlformats.org/officeDocument/2006/relationships/font" Target="fonts/Poppins-boldItalic.fntdata"/><Relationship Id="rId53" Type="http://schemas.openxmlformats.org/officeDocument/2006/relationships/font" Target="fonts/PoppinsLight-italic.fntdata"/><Relationship Id="rId52" Type="http://schemas.openxmlformats.org/officeDocument/2006/relationships/font" Target="fonts/PoppinsLight-bold.fntdata"/><Relationship Id="rId11" Type="http://schemas.openxmlformats.org/officeDocument/2006/relationships/slide" Target="slides/slide5.xml"/><Relationship Id="rId55" Type="http://schemas.openxmlformats.org/officeDocument/2006/relationships/font" Target="fonts/InterTight-regular.fntdata"/><Relationship Id="rId10" Type="http://schemas.openxmlformats.org/officeDocument/2006/relationships/slide" Target="slides/slide4.xml"/><Relationship Id="rId54" Type="http://schemas.openxmlformats.org/officeDocument/2006/relationships/font" Target="fonts/PoppinsLight-boldItalic.fntdata"/><Relationship Id="rId13" Type="http://schemas.openxmlformats.org/officeDocument/2006/relationships/slide" Target="slides/slide7.xml"/><Relationship Id="rId57" Type="http://schemas.openxmlformats.org/officeDocument/2006/relationships/font" Target="fonts/InterTight-italic.fntdata"/><Relationship Id="rId12" Type="http://schemas.openxmlformats.org/officeDocument/2006/relationships/slide" Target="slides/slide6.xml"/><Relationship Id="rId56" Type="http://schemas.openxmlformats.org/officeDocument/2006/relationships/font" Target="fonts/InterTight-bold.fntdata"/><Relationship Id="rId15" Type="http://schemas.openxmlformats.org/officeDocument/2006/relationships/slide" Target="slides/slide9.xml"/><Relationship Id="rId59" Type="http://schemas.openxmlformats.org/officeDocument/2006/relationships/font" Target="fonts/Poppins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InterT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04a55d05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04a55d05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200bc4da60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200bc4da60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200bc4da60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200bc4da60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00bc4da60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00bc4da60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205be4ef92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205be4ef92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200bc4da60_0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200bc4da60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205be4ef92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205be4ef92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200bc4da60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200bc4da60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200bc4da60_0_1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200bc4da60_0_1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200bc4da60_0_1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200bc4da60_0_1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200bc4da60_0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200bc4da60_0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04a55d05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04a55d05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200bc4da60_0_1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200bc4da60_0_1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200bc4da60_0_1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200bc4da60_0_1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205be4ef9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205be4ef9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200bc4da60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200bc4da60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200bc4da60_0_1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200bc4da60_0_1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200bc4da60_0_1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200bc4da60_0_1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200bc4da60_0_1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200bc4da60_0_1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200bc4da60_0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200bc4da60_0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200bc4da60_0_1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200bc4da60_0_1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200bc4da60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200bc4da60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00bc4d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00bc4d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200bc4da60_0_1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3200bc4da60_0_1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3200bc4da60_0_1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3200bc4da60_0_1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200bc4da60_0_1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200bc4da60_0_1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00bc4da60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00bc4da60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00bc4da6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200bc4da6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200bc4da60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200bc4da6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00bc4da60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200bc4da60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04a55d05cc_0_1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04a55d05cc_0_1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200bc4da60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200bc4da60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2 Text">
  <p:cSld name="TITLE_1_1_1_1_1_2">
    <p:bg>
      <p:bgPr>
        <a:solidFill>
          <a:schemeClr val="accent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– Purple">
  <p:cSld name="TITLE_1_1_1_1_1_1_1_1_1_1_1_1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69775" y="232457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2– Dark 1 1">
  <p:cSld name="TITLE_AND_BODY_1_1_1_1_1_1_1_1_1_1_1_1_1">
    <p:bg>
      <p:bgPr>
        <a:solidFill>
          <a:schemeClr val="dk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71500" y="795725"/>
            <a:ext cx="4361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2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569775" y="1296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65" name="Google Shape;65;p16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66" name="Google Shape;66;p16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1">
  <p:cSld name="TITLE_AND_BODY_1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71" name="Google Shape;71;p17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72" name="Google Shape;72;p17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2">
  <p:cSld name="TITLE_AND_BODY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77" name="Google Shape;77;p18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78" name="Google Shape;78;p18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3">
  <p:cSld name="TITLE_AND_BODY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83" name="Google Shape;83;p19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84" name="Google Shape;84;p19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4">
  <p:cSld name="TITLE_AND_BODY_4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89" name="Google Shape;89;p20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90" name="Google Shape;90;p20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5">
  <p:cSld name="TITLE_AND_BODY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95" name="Google Shape;95;p21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96" name="Google Shape;96;p21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2– Light ">
  <p:cSld name="TITLE_AND_BODY_1_4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2"/>
          <p:cNvSpPr txBox="1"/>
          <p:nvPr>
            <p:ph idx="1" type="subTitle"/>
          </p:nvPr>
        </p:nvSpPr>
        <p:spPr>
          <a:xfrm>
            <a:off x="569775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2" type="subTitle"/>
          </p:nvPr>
        </p:nvSpPr>
        <p:spPr>
          <a:xfrm>
            <a:off x="569775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02" name="Google Shape;102;p22"/>
          <p:cNvSpPr/>
          <p:nvPr>
            <p:ph idx="3" type="pic"/>
          </p:nvPr>
        </p:nvSpPr>
        <p:spPr>
          <a:xfrm>
            <a:off x="569775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3" name="Google Shape;103;p22"/>
          <p:cNvSpPr txBox="1"/>
          <p:nvPr>
            <p:ph idx="4" type="subTitle"/>
          </p:nvPr>
        </p:nvSpPr>
        <p:spPr>
          <a:xfrm>
            <a:off x="2160200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5" type="subTitle"/>
          </p:nvPr>
        </p:nvSpPr>
        <p:spPr>
          <a:xfrm>
            <a:off x="2160200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05" name="Google Shape;105;p22"/>
          <p:cNvSpPr/>
          <p:nvPr>
            <p:ph idx="6" type="pic"/>
          </p:nvPr>
        </p:nvSpPr>
        <p:spPr>
          <a:xfrm>
            <a:off x="2160200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2"/>
          <p:cNvSpPr txBox="1"/>
          <p:nvPr>
            <p:ph idx="7" type="subTitle"/>
          </p:nvPr>
        </p:nvSpPr>
        <p:spPr>
          <a:xfrm>
            <a:off x="569775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8" type="subTitle"/>
          </p:nvPr>
        </p:nvSpPr>
        <p:spPr>
          <a:xfrm>
            <a:off x="569775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08" name="Google Shape;108;p22"/>
          <p:cNvSpPr/>
          <p:nvPr>
            <p:ph idx="9" type="pic"/>
          </p:nvPr>
        </p:nvSpPr>
        <p:spPr>
          <a:xfrm>
            <a:off x="569775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3" type="subTitle"/>
          </p:nvPr>
        </p:nvSpPr>
        <p:spPr>
          <a:xfrm>
            <a:off x="2160200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4" type="subTitle"/>
          </p:nvPr>
        </p:nvSpPr>
        <p:spPr>
          <a:xfrm>
            <a:off x="2160200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11" name="Google Shape;111;p22"/>
          <p:cNvSpPr/>
          <p:nvPr>
            <p:ph idx="15" type="pic"/>
          </p:nvPr>
        </p:nvSpPr>
        <p:spPr>
          <a:xfrm>
            <a:off x="2160200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2" name="Google Shape;112;p22"/>
          <p:cNvSpPr/>
          <p:nvPr>
            <p:ph idx="16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113" name="Google Shape;113;p22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7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2– Light  1">
  <p:cSld name="TITLE_AND_BODY_1_5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569775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2" type="subTitle"/>
          </p:nvPr>
        </p:nvSpPr>
        <p:spPr>
          <a:xfrm>
            <a:off x="569775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19" name="Google Shape;119;p23"/>
          <p:cNvSpPr/>
          <p:nvPr>
            <p:ph idx="3" type="pic"/>
          </p:nvPr>
        </p:nvSpPr>
        <p:spPr>
          <a:xfrm>
            <a:off x="569775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3"/>
          <p:cNvSpPr txBox="1"/>
          <p:nvPr>
            <p:ph idx="4" type="subTitle"/>
          </p:nvPr>
        </p:nvSpPr>
        <p:spPr>
          <a:xfrm>
            <a:off x="2160200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5" type="subTitle"/>
          </p:nvPr>
        </p:nvSpPr>
        <p:spPr>
          <a:xfrm>
            <a:off x="2160200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22" name="Google Shape;122;p23"/>
          <p:cNvSpPr/>
          <p:nvPr>
            <p:ph idx="6" type="pic"/>
          </p:nvPr>
        </p:nvSpPr>
        <p:spPr>
          <a:xfrm>
            <a:off x="2160200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23"/>
          <p:cNvSpPr txBox="1"/>
          <p:nvPr>
            <p:ph idx="7" type="subTitle"/>
          </p:nvPr>
        </p:nvSpPr>
        <p:spPr>
          <a:xfrm>
            <a:off x="569775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8" type="subTitle"/>
          </p:nvPr>
        </p:nvSpPr>
        <p:spPr>
          <a:xfrm>
            <a:off x="569775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25" name="Google Shape;125;p23"/>
          <p:cNvSpPr/>
          <p:nvPr>
            <p:ph idx="9" type="pic"/>
          </p:nvPr>
        </p:nvSpPr>
        <p:spPr>
          <a:xfrm>
            <a:off x="569775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" name="Google Shape;126;p23"/>
          <p:cNvSpPr txBox="1"/>
          <p:nvPr>
            <p:ph idx="13" type="subTitle"/>
          </p:nvPr>
        </p:nvSpPr>
        <p:spPr>
          <a:xfrm>
            <a:off x="2160200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14" type="subTitle"/>
          </p:nvPr>
        </p:nvSpPr>
        <p:spPr>
          <a:xfrm>
            <a:off x="2160200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28" name="Google Shape;128;p23"/>
          <p:cNvSpPr/>
          <p:nvPr>
            <p:ph idx="15" type="pic"/>
          </p:nvPr>
        </p:nvSpPr>
        <p:spPr>
          <a:xfrm>
            <a:off x="2160200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16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7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Light Image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569775" y="1977121"/>
            <a:ext cx="3979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Inter Tight"/>
              <a:buNone/>
              <a:defRPr sz="4800">
                <a:solidFill>
                  <a:schemeClr val="accent3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 sz="1400"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"/>
              <a:buNone/>
              <a:defRPr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id="143" name="Google Shape;14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775" y="570325"/>
            <a:ext cx="670650" cy="221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/>
          <p:nvPr>
            <p:ph idx="3" type="pic"/>
          </p:nvPr>
        </p:nvSpPr>
        <p:spPr>
          <a:xfrm>
            <a:off x="5124200" y="202500"/>
            <a:ext cx="38211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Dark Image">
  <p:cSld name="TITLE_1"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569775" y="1977121"/>
            <a:ext cx="3979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48" name="Google Shape;148;p27"/>
          <p:cNvSpPr/>
          <p:nvPr>
            <p:ph idx="3" type="pic"/>
          </p:nvPr>
        </p:nvSpPr>
        <p:spPr>
          <a:xfrm>
            <a:off x="5124200" y="202500"/>
            <a:ext cx="38211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pic>
        <p:nvPicPr>
          <p:cNvPr descr="preencoded.png"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Purple Image">
  <p:cSld name="TITLE_1_1">
    <p:bg>
      <p:bgPr>
        <a:solidFill>
          <a:schemeClr val="accent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569775" y="1977121"/>
            <a:ext cx="3979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 Tight"/>
              <a:buNone/>
              <a:defRPr sz="4800"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53" name="Google Shape;153;p28"/>
          <p:cNvSpPr/>
          <p:nvPr>
            <p:ph idx="3" type="pic"/>
          </p:nvPr>
        </p:nvSpPr>
        <p:spPr>
          <a:xfrm>
            <a:off x="5124200" y="202500"/>
            <a:ext cx="38211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pic>
        <p:nvPicPr>
          <p:cNvPr descr="preencoded.png" id="154" name="Google Shape;15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Image">
  <p:cSld name="TITLE_1_1_1">
    <p:bg>
      <p:bgPr>
        <a:solidFill>
          <a:schemeClr val="accent3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>
            <p:ph idx="1" type="subTitle"/>
          </p:nvPr>
        </p:nvSpPr>
        <p:spPr>
          <a:xfrm>
            <a:off x="569775" y="1977121"/>
            <a:ext cx="3979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 Tight"/>
              <a:buNone/>
              <a:defRPr sz="48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59" name="Google Shape;159;p29"/>
          <p:cNvSpPr/>
          <p:nvPr>
            <p:ph idx="3" type="pic"/>
          </p:nvPr>
        </p:nvSpPr>
        <p:spPr>
          <a:xfrm>
            <a:off x="5124200" y="202500"/>
            <a:ext cx="38211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pic>
        <p:nvPicPr>
          <p:cNvPr descr="preencoded.png"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Text">
  <p:cSld name="TITLE_1_1_1_1">
    <p:bg>
      <p:bgPr>
        <a:solidFill>
          <a:schemeClr val="accent3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64" name="Google Shape;164;p30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65" name="Google Shape;1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2 Text">
  <p:cSld name="TITLE_1_1_1_1_1">
    <p:bg>
      <p:bgPr>
        <a:solidFill>
          <a:schemeClr val="accent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3 Text">
  <p:cSld name="TITLE_1_1_1_1_1_1">
    <p:bg>
      <p:bgPr>
        <a:solidFill>
          <a:schemeClr val="accent3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4 Text">
  <p:cSld name="TITLE_1_1_1_1_1_1_1">
    <p:bg>
      <p:bgPr>
        <a:solidFill>
          <a:schemeClr val="accent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3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5 Text">
  <p:cSld name="TITLE_1_1_1_1_1_1_1_1"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12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85" name="Google Shape;1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6 Text">
  <p:cSld name="TITLE_1_1_1_1_1_1_1_1_1">
    <p:bg>
      <p:bgPr>
        <a:solidFill>
          <a:schemeClr val="accent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89" name="Google Shape;189;p35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90" name="Google Shape;1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– Light">
  <p:cSld name="TITLE_1_1_1_1_1_1_1_1_1_1">
    <p:bg>
      <p:bgPr>
        <a:solidFill>
          <a:schemeClr val="dk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idx="1" type="subTitle"/>
          </p:nvPr>
        </p:nvSpPr>
        <p:spPr>
          <a:xfrm>
            <a:off x="569775" y="232457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Font typeface="Inter Tight"/>
              <a:buNone/>
              <a:defRPr sz="6100"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id="193" name="Google Shape;19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775" y="570325"/>
            <a:ext cx="670650" cy="22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– Dark">
  <p:cSld name="TITLE_1_1_1_1_1_1_1_1_1_1_1"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idx="1" type="subTitle"/>
          </p:nvPr>
        </p:nvSpPr>
        <p:spPr>
          <a:xfrm>
            <a:off x="569775" y="232457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96" name="Google Shape;19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– Purple">
  <p:cSld name="TITLE_1_1_1_1_1_1_1_1_1_1_1_1">
    <p:bg>
      <p:bgPr>
        <a:solidFill>
          <a:schemeClr val="accent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idx="1" type="subTitle"/>
          </p:nvPr>
        </p:nvSpPr>
        <p:spPr>
          <a:xfrm>
            <a:off x="569775" y="232457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199" name="Google Shape;19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V1– Light" type="secHead">
  <p:cSld name="SECTION_HEAD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571500" y="571500"/>
            <a:ext cx="3888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9"/>
          <p:cNvSpPr txBox="1"/>
          <p:nvPr>
            <p:ph idx="1" type="subTitle"/>
          </p:nvPr>
        </p:nvSpPr>
        <p:spPr>
          <a:xfrm>
            <a:off x="57567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4" name="Google Shape;204;p39"/>
          <p:cNvSpPr txBox="1"/>
          <p:nvPr>
            <p:ph idx="2" type="subTitle"/>
          </p:nvPr>
        </p:nvSpPr>
        <p:spPr>
          <a:xfrm>
            <a:off x="297942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9"/>
          <p:cNvSpPr txBox="1"/>
          <p:nvPr>
            <p:ph idx="3" type="subTitle"/>
          </p:nvPr>
        </p:nvSpPr>
        <p:spPr>
          <a:xfrm>
            <a:off x="57567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6" name="Google Shape;206;p39"/>
          <p:cNvSpPr txBox="1"/>
          <p:nvPr>
            <p:ph idx="4" type="subTitle"/>
          </p:nvPr>
        </p:nvSpPr>
        <p:spPr>
          <a:xfrm>
            <a:off x="297942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9"/>
          <p:cNvSpPr txBox="1"/>
          <p:nvPr>
            <p:ph idx="5" type="subTitle"/>
          </p:nvPr>
        </p:nvSpPr>
        <p:spPr>
          <a:xfrm>
            <a:off x="57567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8" name="Google Shape;208;p39"/>
          <p:cNvSpPr txBox="1"/>
          <p:nvPr>
            <p:ph idx="6" type="subTitle"/>
          </p:nvPr>
        </p:nvSpPr>
        <p:spPr>
          <a:xfrm>
            <a:off x="297942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7" type="subTitle"/>
          </p:nvPr>
        </p:nvSpPr>
        <p:spPr>
          <a:xfrm>
            <a:off x="57567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0" name="Google Shape;210;p39"/>
          <p:cNvSpPr txBox="1"/>
          <p:nvPr>
            <p:ph idx="8" type="subTitle"/>
          </p:nvPr>
        </p:nvSpPr>
        <p:spPr>
          <a:xfrm>
            <a:off x="297942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9" type="subTitle"/>
          </p:nvPr>
        </p:nvSpPr>
        <p:spPr>
          <a:xfrm>
            <a:off x="57567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3" type="subTitle"/>
          </p:nvPr>
        </p:nvSpPr>
        <p:spPr>
          <a:xfrm>
            <a:off x="297942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14" type="subTitle"/>
          </p:nvPr>
        </p:nvSpPr>
        <p:spPr>
          <a:xfrm>
            <a:off x="57567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 sz="1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Tight Medium"/>
              <a:buNone/>
              <a:defRPr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4" name="Google Shape;214;p39"/>
          <p:cNvSpPr txBox="1"/>
          <p:nvPr>
            <p:ph idx="15" type="subTitle"/>
          </p:nvPr>
        </p:nvSpPr>
        <p:spPr>
          <a:xfrm>
            <a:off x="297942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V1– Dark">
  <p:cSld name="SECTION_HEADER_1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571500" y="571500"/>
            <a:ext cx="3888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40"/>
          <p:cNvSpPr txBox="1"/>
          <p:nvPr>
            <p:ph idx="1" type="subTitle"/>
          </p:nvPr>
        </p:nvSpPr>
        <p:spPr>
          <a:xfrm>
            <a:off x="57567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9" name="Google Shape;219;p40"/>
          <p:cNvSpPr txBox="1"/>
          <p:nvPr>
            <p:ph idx="2" type="subTitle"/>
          </p:nvPr>
        </p:nvSpPr>
        <p:spPr>
          <a:xfrm>
            <a:off x="297942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40"/>
          <p:cNvSpPr txBox="1"/>
          <p:nvPr>
            <p:ph idx="3" type="subTitle"/>
          </p:nvPr>
        </p:nvSpPr>
        <p:spPr>
          <a:xfrm>
            <a:off x="57567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4" type="subTitle"/>
          </p:nvPr>
        </p:nvSpPr>
        <p:spPr>
          <a:xfrm>
            <a:off x="297942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40"/>
          <p:cNvSpPr txBox="1"/>
          <p:nvPr>
            <p:ph idx="5" type="subTitle"/>
          </p:nvPr>
        </p:nvSpPr>
        <p:spPr>
          <a:xfrm>
            <a:off x="57567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3" name="Google Shape;223;p40"/>
          <p:cNvSpPr txBox="1"/>
          <p:nvPr>
            <p:ph idx="6" type="subTitle"/>
          </p:nvPr>
        </p:nvSpPr>
        <p:spPr>
          <a:xfrm>
            <a:off x="297942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40"/>
          <p:cNvSpPr txBox="1"/>
          <p:nvPr>
            <p:ph idx="7" type="subTitle"/>
          </p:nvPr>
        </p:nvSpPr>
        <p:spPr>
          <a:xfrm>
            <a:off x="57567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8" type="subTitle"/>
          </p:nvPr>
        </p:nvSpPr>
        <p:spPr>
          <a:xfrm>
            <a:off x="297942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9" type="subTitle"/>
          </p:nvPr>
        </p:nvSpPr>
        <p:spPr>
          <a:xfrm>
            <a:off x="57567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13" type="subTitle"/>
          </p:nvPr>
        </p:nvSpPr>
        <p:spPr>
          <a:xfrm>
            <a:off x="297942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14" type="subTitle"/>
          </p:nvPr>
        </p:nvSpPr>
        <p:spPr>
          <a:xfrm>
            <a:off x="57567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5" type="subTitle"/>
          </p:nvPr>
        </p:nvSpPr>
        <p:spPr>
          <a:xfrm>
            <a:off x="297942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V1– Purple">
  <p:cSld name="SECTION_HEADER_1_1">
    <p:bg>
      <p:bgPr>
        <a:solidFill>
          <a:schemeClr val="accent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571500" y="571500"/>
            <a:ext cx="3888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41"/>
          <p:cNvSpPr txBox="1"/>
          <p:nvPr>
            <p:ph idx="1" type="subTitle"/>
          </p:nvPr>
        </p:nvSpPr>
        <p:spPr>
          <a:xfrm>
            <a:off x="57567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2" type="subTitle"/>
          </p:nvPr>
        </p:nvSpPr>
        <p:spPr>
          <a:xfrm>
            <a:off x="2979425" y="204572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5" name="Google Shape;235;p41"/>
          <p:cNvSpPr txBox="1"/>
          <p:nvPr>
            <p:ph idx="3" type="subTitle"/>
          </p:nvPr>
        </p:nvSpPr>
        <p:spPr>
          <a:xfrm>
            <a:off x="57567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4" type="subTitle"/>
          </p:nvPr>
        </p:nvSpPr>
        <p:spPr>
          <a:xfrm>
            <a:off x="2979425" y="252433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5" type="subTitle"/>
          </p:nvPr>
        </p:nvSpPr>
        <p:spPr>
          <a:xfrm>
            <a:off x="57567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6" type="subTitle"/>
          </p:nvPr>
        </p:nvSpPr>
        <p:spPr>
          <a:xfrm>
            <a:off x="2979425" y="2988288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9" name="Google Shape;239;p41"/>
          <p:cNvSpPr txBox="1"/>
          <p:nvPr>
            <p:ph idx="7" type="subTitle"/>
          </p:nvPr>
        </p:nvSpPr>
        <p:spPr>
          <a:xfrm>
            <a:off x="57567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40" name="Google Shape;240;p41"/>
          <p:cNvSpPr txBox="1"/>
          <p:nvPr>
            <p:ph idx="8" type="subTitle"/>
          </p:nvPr>
        </p:nvSpPr>
        <p:spPr>
          <a:xfrm>
            <a:off x="2979425" y="3452263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41"/>
          <p:cNvSpPr txBox="1"/>
          <p:nvPr>
            <p:ph idx="9" type="subTitle"/>
          </p:nvPr>
        </p:nvSpPr>
        <p:spPr>
          <a:xfrm>
            <a:off x="57567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42" name="Google Shape;242;p41"/>
          <p:cNvSpPr txBox="1"/>
          <p:nvPr>
            <p:ph idx="13" type="subTitle"/>
          </p:nvPr>
        </p:nvSpPr>
        <p:spPr>
          <a:xfrm>
            <a:off x="2979425" y="39223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3" name="Google Shape;243;p41"/>
          <p:cNvSpPr txBox="1"/>
          <p:nvPr>
            <p:ph idx="14" type="subTitle"/>
          </p:nvPr>
        </p:nvSpPr>
        <p:spPr>
          <a:xfrm>
            <a:off x="57567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 sz="1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 Medium"/>
              <a:buNone/>
              <a:defRPr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15" type="subTitle"/>
          </p:nvPr>
        </p:nvSpPr>
        <p:spPr>
          <a:xfrm>
            <a:off x="2979425" y="4395575"/>
            <a:ext cx="1558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" type="tx">
  <p:cSld name="TITLE_AND_BOD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48" name="Google Shape;248;p42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249" name="Google Shape;249;p42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0" name="Google Shape;250;p42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2– Light ">
  <p:cSld name="TITLE_AND_BODY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43"/>
          <p:cNvSpPr txBox="1"/>
          <p:nvPr>
            <p:ph idx="1" type="subTitle"/>
          </p:nvPr>
        </p:nvSpPr>
        <p:spPr>
          <a:xfrm>
            <a:off x="569775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54" name="Google Shape;254;p43"/>
          <p:cNvSpPr txBox="1"/>
          <p:nvPr>
            <p:ph idx="2" type="subTitle"/>
          </p:nvPr>
        </p:nvSpPr>
        <p:spPr>
          <a:xfrm>
            <a:off x="569775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55" name="Google Shape;255;p43"/>
          <p:cNvSpPr/>
          <p:nvPr>
            <p:ph idx="3" type="pic"/>
          </p:nvPr>
        </p:nvSpPr>
        <p:spPr>
          <a:xfrm>
            <a:off x="569775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6" name="Google Shape;256;p43"/>
          <p:cNvSpPr txBox="1"/>
          <p:nvPr>
            <p:ph idx="4" type="subTitle"/>
          </p:nvPr>
        </p:nvSpPr>
        <p:spPr>
          <a:xfrm>
            <a:off x="2084000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5" type="subTitle"/>
          </p:nvPr>
        </p:nvSpPr>
        <p:spPr>
          <a:xfrm>
            <a:off x="2084000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58" name="Google Shape;258;p43"/>
          <p:cNvSpPr/>
          <p:nvPr>
            <p:ph idx="6" type="pic"/>
          </p:nvPr>
        </p:nvSpPr>
        <p:spPr>
          <a:xfrm>
            <a:off x="2084000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9" name="Google Shape;259;p43"/>
          <p:cNvSpPr txBox="1"/>
          <p:nvPr>
            <p:ph idx="7" type="subTitle"/>
          </p:nvPr>
        </p:nvSpPr>
        <p:spPr>
          <a:xfrm>
            <a:off x="569775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0" name="Google Shape;260;p43"/>
          <p:cNvSpPr txBox="1"/>
          <p:nvPr>
            <p:ph idx="8" type="subTitle"/>
          </p:nvPr>
        </p:nvSpPr>
        <p:spPr>
          <a:xfrm>
            <a:off x="569775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61" name="Google Shape;261;p43"/>
          <p:cNvSpPr/>
          <p:nvPr>
            <p:ph idx="9" type="pic"/>
          </p:nvPr>
        </p:nvSpPr>
        <p:spPr>
          <a:xfrm>
            <a:off x="569775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2" name="Google Shape;262;p43"/>
          <p:cNvSpPr txBox="1"/>
          <p:nvPr>
            <p:ph idx="13" type="subTitle"/>
          </p:nvPr>
        </p:nvSpPr>
        <p:spPr>
          <a:xfrm>
            <a:off x="2084000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3" name="Google Shape;263;p43"/>
          <p:cNvSpPr txBox="1"/>
          <p:nvPr>
            <p:ph idx="14" type="subTitle"/>
          </p:nvPr>
        </p:nvSpPr>
        <p:spPr>
          <a:xfrm>
            <a:off x="2084000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64" name="Google Shape;264;p43"/>
          <p:cNvSpPr/>
          <p:nvPr>
            <p:ph idx="15" type="pic"/>
          </p:nvPr>
        </p:nvSpPr>
        <p:spPr>
          <a:xfrm>
            <a:off x="2084000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p43"/>
          <p:cNvSpPr/>
          <p:nvPr>
            <p:ph idx="16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266" name="Google Shape;266;p43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7" name="Google Shape;267;p43"/>
          <p:cNvSpPr txBox="1"/>
          <p:nvPr>
            <p:ph idx="17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3– Light ">
  <p:cSld name="TITLE_AND_BODY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4"/>
          <p:cNvSpPr txBox="1"/>
          <p:nvPr>
            <p:ph type="title"/>
          </p:nvPr>
        </p:nvSpPr>
        <p:spPr>
          <a:xfrm>
            <a:off x="571500" y="795734"/>
            <a:ext cx="3888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1" name="Google Shape;271;p44"/>
          <p:cNvSpPr/>
          <p:nvPr>
            <p:ph idx="2" type="pic"/>
          </p:nvPr>
        </p:nvSpPr>
        <p:spPr>
          <a:xfrm>
            <a:off x="-152875" y="1602400"/>
            <a:ext cx="4183500" cy="29664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272" name="Google Shape;272;p44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3" name="Google Shape;273;p44"/>
          <p:cNvSpPr txBox="1"/>
          <p:nvPr>
            <p:ph idx="1" type="subTitle"/>
          </p:nvPr>
        </p:nvSpPr>
        <p:spPr>
          <a:xfrm>
            <a:off x="4710275" y="177575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4" name="Google Shape;274;p44"/>
          <p:cNvSpPr txBox="1"/>
          <p:nvPr>
            <p:ph idx="4" type="subTitle"/>
          </p:nvPr>
        </p:nvSpPr>
        <p:spPr>
          <a:xfrm>
            <a:off x="4710275" y="202040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75" name="Google Shape;275;p44"/>
          <p:cNvSpPr txBox="1"/>
          <p:nvPr>
            <p:ph idx="5" type="subTitle"/>
          </p:nvPr>
        </p:nvSpPr>
        <p:spPr>
          <a:xfrm>
            <a:off x="6739800" y="177575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6" name="Google Shape;276;p44"/>
          <p:cNvSpPr txBox="1"/>
          <p:nvPr>
            <p:ph idx="6" type="subTitle"/>
          </p:nvPr>
        </p:nvSpPr>
        <p:spPr>
          <a:xfrm>
            <a:off x="6739800" y="202040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77" name="Google Shape;277;p44"/>
          <p:cNvSpPr txBox="1"/>
          <p:nvPr>
            <p:ph idx="7" type="subTitle"/>
          </p:nvPr>
        </p:nvSpPr>
        <p:spPr>
          <a:xfrm>
            <a:off x="4710275" y="2853152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8" name="Google Shape;278;p44"/>
          <p:cNvSpPr txBox="1"/>
          <p:nvPr>
            <p:ph idx="8" type="subTitle"/>
          </p:nvPr>
        </p:nvSpPr>
        <p:spPr>
          <a:xfrm>
            <a:off x="4710275" y="3097806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79" name="Google Shape;279;p44"/>
          <p:cNvSpPr txBox="1"/>
          <p:nvPr>
            <p:ph idx="9" type="subTitle"/>
          </p:nvPr>
        </p:nvSpPr>
        <p:spPr>
          <a:xfrm>
            <a:off x="6739800" y="2853152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80" name="Google Shape;280;p44"/>
          <p:cNvSpPr txBox="1"/>
          <p:nvPr>
            <p:ph idx="13" type="subTitle"/>
          </p:nvPr>
        </p:nvSpPr>
        <p:spPr>
          <a:xfrm>
            <a:off x="6739800" y="3097806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81" name="Google Shape;281;p44"/>
          <p:cNvSpPr txBox="1"/>
          <p:nvPr>
            <p:ph idx="14" type="subTitle"/>
          </p:nvPr>
        </p:nvSpPr>
        <p:spPr>
          <a:xfrm>
            <a:off x="4710275" y="3930547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82" name="Google Shape;282;p44"/>
          <p:cNvSpPr txBox="1"/>
          <p:nvPr>
            <p:ph idx="15" type="subTitle"/>
          </p:nvPr>
        </p:nvSpPr>
        <p:spPr>
          <a:xfrm>
            <a:off x="4710275" y="4175202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83" name="Google Shape;283;p44"/>
          <p:cNvSpPr txBox="1"/>
          <p:nvPr>
            <p:ph idx="16" type="subTitle"/>
          </p:nvPr>
        </p:nvSpPr>
        <p:spPr>
          <a:xfrm>
            <a:off x="6739800" y="3930547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84" name="Google Shape;284;p44"/>
          <p:cNvSpPr txBox="1"/>
          <p:nvPr>
            <p:ph idx="17" type="subTitle"/>
          </p:nvPr>
        </p:nvSpPr>
        <p:spPr>
          <a:xfrm>
            <a:off x="6739800" y="4175202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4– Light">
  <p:cSld name="TITLE_AND_BODY_1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/>
          <p:nvPr>
            <p:ph type="title"/>
          </p:nvPr>
        </p:nvSpPr>
        <p:spPr>
          <a:xfrm>
            <a:off x="571500" y="795725"/>
            <a:ext cx="2897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87" name="Google Shape;287;p45"/>
          <p:cNvSpPr/>
          <p:nvPr>
            <p:ph idx="2" type="pic"/>
          </p:nvPr>
        </p:nvSpPr>
        <p:spPr>
          <a:xfrm>
            <a:off x="571500" y="2162925"/>
            <a:ext cx="8001000" cy="24060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288" name="Google Shape;288;p45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Inter Tight SemiBold"/>
              <a:buNone/>
              <a:defRPr sz="12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9" name="Google Shape;289;p45"/>
          <p:cNvSpPr txBox="1"/>
          <p:nvPr>
            <p:ph idx="1" type="subTitle"/>
          </p:nvPr>
        </p:nvSpPr>
        <p:spPr>
          <a:xfrm>
            <a:off x="4613575" y="120120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90" name="Google Shape;290;p45"/>
          <p:cNvSpPr txBox="1"/>
          <p:nvPr>
            <p:ph idx="4" type="subTitle"/>
          </p:nvPr>
        </p:nvSpPr>
        <p:spPr>
          <a:xfrm>
            <a:off x="4613575" y="144585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91" name="Google Shape;291;p45"/>
          <p:cNvSpPr txBox="1"/>
          <p:nvPr>
            <p:ph idx="5" type="subTitle"/>
          </p:nvPr>
        </p:nvSpPr>
        <p:spPr>
          <a:xfrm>
            <a:off x="6643100" y="120120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92" name="Google Shape;292;p45"/>
          <p:cNvSpPr txBox="1"/>
          <p:nvPr>
            <p:ph idx="6" type="subTitle"/>
          </p:nvPr>
        </p:nvSpPr>
        <p:spPr>
          <a:xfrm>
            <a:off x="6643100" y="144585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93" name="Google Shape;293;p45"/>
          <p:cNvSpPr txBox="1"/>
          <p:nvPr>
            <p:ph idx="7" type="subTitle"/>
          </p:nvPr>
        </p:nvSpPr>
        <p:spPr>
          <a:xfrm>
            <a:off x="569775" y="1618642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5– Light">
  <p:cSld name="TITLE_AND_BODY_1_1_1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603750" y="202500"/>
            <a:ext cx="4341600" cy="368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297" name="Google Shape;297;p46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8" name="Google Shape;298;p46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299" name="Google Shape;299;p46"/>
          <p:cNvSpPr/>
          <p:nvPr/>
        </p:nvSpPr>
        <p:spPr>
          <a:xfrm>
            <a:off x="4614500" y="3972000"/>
            <a:ext cx="2117700" cy="959100"/>
          </a:xfrm>
          <a:prstGeom prst="roundRect">
            <a:avLst>
              <a:gd fmla="val 323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00" name="Google Shape;300;p46"/>
          <p:cNvSpPr/>
          <p:nvPr/>
        </p:nvSpPr>
        <p:spPr>
          <a:xfrm>
            <a:off x="6827650" y="3972000"/>
            <a:ext cx="2117700" cy="959100"/>
          </a:xfrm>
          <a:prstGeom prst="roundRect">
            <a:avLst>
              <a:gd fmla="val 323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6– Light">
  <p:cSld name="TITLE_AND_BODY_1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5124239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198425" y="202500"/>
            <a:ext cx="4341600" cy="47286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04" name="Google Shape;304;p47"/>
          <p:cNvSpPr txBox="1"/>
          <p:nvPr>
            <p:ph idx="3" type="title"/>
          </p:nvPr>
        </p:nvSpPr>
        <p:spPr>
          <a:xfrm>
            <a:off x="5124239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05" name="Google Shape;305;p47"/>
          <p:cNvSpPr txBox="1"/>
          <p:nvPr>
            <p:ph idx="1" type="subTitle"/>
          </p:nvPr>
        </p:nvSpPr>
        <p:spPr>
          <a:xfrm>
            <a:off x="5122514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cxnSp>
        <p:nvCxnSpPr>
          <p:cNvPr id="306" name="Google Shape;306;p47"/>
          <p:cNvCxnSpPr/>
          <p:nvPr/>
        </p:nvCxnSpPr>
        <p:spPr>
          <a:xfrm>
            <a:off x="5122525" y="3260766"/>
            <a:ext cx="3480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47"/>
          <p:cNvSpPr txBox="1"/>
          <p:nvPr>
            <p:ph idx="4" type="subTitle"/>
          </p:nvPr>
        </p:nvSpPr>
        <p:spPr>
          <a:xfrm>
            <a:off x="5122514" y="3529466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08" name="Google Shape;308;p47"/>
          <p:cNvSpPr txBox="1"/>
          <p:nvPr>
            <p:ph idx="5" type="subTitle"/>
          </p:nvPr>
        </p:nvSpPr>
        <p:spPr>
          <a:xfrm>
            <a:off x="5122525" y="3785972"/>
            <a:ext cx="2216400" cy="7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Inter Tight"/>
              <a:buNone/>
              <a:defRPr sz="6100">
                <a:solidFill>
                  <a:schemeClr val="accent2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Dark">
  <p:cSld name="TITLE_AND_BODY_2">
    <p:bg>
      <p:bgPr>
        <a:solidFill>
          <a:schemeClr val="dk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48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2" name="Google Shape;312;p48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13" name="Google Shape;313;p48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4" name="Google Shape;314;p48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2– Dark">
  <p:cSld name="TITLE_AND_BODY_1_2"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9"/>
          <p:cNvSpPr txBox="1"/>
          <p:nvPr>
            <p:ph idx="1" type="subTitle"/>
          </p:nvPr>
        </p:nvSpPr>
        <p:spPr>
          <a:xfrm>
            <a:off x="569775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8" name="Google Shape;318;p49"/>
          <p:cNvSpPr txBox="1"/>
          <p:nvPr>
            <p:ph idx="2" type="subTitle"/>
          </p:nvPr>
        </p:nvSpPr>
        <p:spPr>
          <a:xfrm>
            <a:off x="569775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19" name="Google Shape;319;p49"/>
          <p:cNvSpPr/>
          <p:nvPr>
            <p:ph idx="3" type="pic"/>
          </p:nvPr>
        </p:nvSpPr>
        <p:spPr>
          <a:xfrm>
            <a:off x="569775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9"/>
          <p:cNvSpPr txBox="1"/>
          <p:nvPr>
            <p:ph idx="4" type="subTitle"/>
          </p:nvPr>
        </p:nvSpPr>
        <p:spPr>
          <a:xfrm>
            <a:off x="2084000" y="263016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21" name="Google Shape;321;p49"/>
          <p:cNvSpPr txBox="1"/>
          <p:nvPr>
            <p:ph idx="5" type="subTitle"/>
          </p:nvPr>
        </p:nvSpPr>
        <p:spPr>
          <a:xfrm>
            <a:off x="2084000" y="287481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22" name="Google Shape;322;p49"/>
          <p:cNvSpPr/>
          <p:nvPr>
            <p:ph idx="6" type="pic"/>
          </p:nvPr>
        </p:nvSpPr>
        <p:spPr>
          <a:xfrm>
            <a:off x="2084000" y="217108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3" name="Google Shape;323;p49"/>
          <p:cNvSpPr txBox="1"/>
          <p:nvPr>
            <p:ph idx="7" type="subTitle"/>
          </p:nvPr>
        </p:nvSpPr>
        <p:spPr>
          <a:xfrm>
            <a:off x="569775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24" name="Google Shape;324;p49"/>
          <p:cNvSpPr txBox="1"/>
          <p:nvPr>
            <p:ph idx="8" type="subTitle"/>
          </p:nvPr>
        </p:nvSpPr>
        <p:spPr>
          <a:xfrm>
            <a:off x="569775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25" name="Google Shape;325;p49"/>
          <p:cNvSpPr/>
          <p:nvPr>
            <p:ph idx="9" type="pic"/>
          </p:nvPr>
        </p:nvSpPr>
        <p:spPr>
          <a:xfrm>
            <a:off x="569775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6" name="Google Shape;326;p49"/>
          <p:cNvSpPr txBox="1"/>
          <p:nvPr>
            <p:ph idx="13" type="subTitle"/>
          </p:nvPr>
        </p:nvSpPr>
        <p:spPr>
          <a:xfrm>
            <a:off x="2084000" y="3930610"/>
            <a:ext cx="14118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27" name="Google Shape;327;p49"/>
          <p:cNvSpPr txBox="1"/>
          <p:nvPr>
            <p:ph idx="14" type="subTitle"/>
          </p:nvPr>
        </p:nvSpPr>
        <p:spPr>
          <a:xfrm>
            <a:off x="2084000" y="4175265"/>
            <a:ext cx="14118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28" name="Google Shape;328;p49"/>
          <p:cNvSpPr/>
          <p:nvPr>
            <p:ph idx="15" type="pic"/>
          </p:nvPr>
        </p:nvSpPr>
        <p:spPr>
          <a:xfrm>
            <a:off x="2084000" y="3471531"/>
            <a:ext cx="393600" cy="3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9" name="Google Shape;329;p49"/>
          <p:cNvSpPr/>
          <p:nvPr>
            <p:ph idx="16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30" name="Google Shape;330;p49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31" name="Google Shape;331;p49"/>
          <p:cNvSpPr txBox="1"/>
          <p:nvPr>
            <p:ph idx="17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3– Dark">
  <p:cSld name="TITLE_AND_BODY_1_1_2">
    <p:bg>
      <p:bgPr>
        <a:solidFill>
          <a:schemeClr val="dk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50"/>
          <p:cNvSpPr txBox="1"/>
          <p:nvPr>
            <p:ph type="title"/>
          </p:nvPr>
        </p:nvSpPr>
        <p:spPr>
          <a:xfrm>
            <a:off x="571500" y="795734"/>
            <a:ext cx="3888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35" name="Google Shape;335;p50"/>
          <p:cNvSpPr/>
          <p:nvPr>
            <p:ph idx="2" type="pic"/>
          </p:nvPr>
        </p:nvSpPr>
        <p:spPr>
          <a:xfrm>
            <a:off x="-152875" y="1602400"/>
            <a:ext cx="4183500" cy="29664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36" name="Google Shape;336;p50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37" name="Google Shape;337;p50"/>
          <p:cNvSpPr txBox="1"/>
          <p:nvPr>
            <p:ph idx="1" type="subTitle"/>
          </p:nvPr>
        </p:nvSpPr>
        <p:spPr>
          <a:xfrm>
            <a:off x="4710275" y="177575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38" name="Google Shape;338;p50"/>
          <p:cNvSpPr txBox="1"/>
          <p:nvPr>
            <p:ph idx="4" type="subTitle"/>
          </p:nvPr>
        </p:nvSpPr>
        <p:spPr>
          <a:xfrm>
            <a:off x="4710275" y="202040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39" name="Google Shape;339;p50"/>
          <p:cNvSpPr txBox="1"/>
          <p:nvPr>
            <p:ph idx="5" type="subTitle"/>
          </p:nvPr>
        </p:nvSpPr>
        <p:spPr>
          <a:xfrm>
            <a:off x="6739800" y="177575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40" name="Google Shape;340;p50"/>
          <p:cNvSpPr txBox="1"/>
          <p:nvPr>
            <p:ph idx="6" type="subTitle"/>
          </p:nvPr>
        </p:nvSpPr>
        <p:spPr>
          <a:xfrm>
            <a:off x="6739800" y="202040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41" name="Google Shape;341;p50"/>
          <p:cNvSpPr txBox="1"/>
          <p:nvPr>
            <p:ph idx="7" type="subTitle"/>
          </p:nvPr>
        </p:nvSpPr>
        <p:spPr>
          <a:xfrm>
            <a:off x="4710275" y="2853152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42" name="Google Shape;342;p50"/>
          <p:cNvSpPr txBox="1"/>
          <p:nvPr>
            <p:ph idx="8" type="subTitle"/>
          </p:nvPr>
        </p:nvSpPr>
        <p:spPr>
          <a:xfrm>
            <a:off x="4710275" y="3097806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9" type="subTitle"/>
          </p:nvPr>
        </p:nvSpPr>
        <p:spPr>
          <a:xfrm>
            <a:off x="6739800" y="2853152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44" name="Google Shape;344;p50"/>
          <p:cNvSpPr txBox="1"/>
          <p:nvPr>
            <p:ph idx="13" type="subTitle"/>
          </p:nvPr>
        </p:nvSpPr>
        <p:spPr>
          <a:xfrm>
            <a:off x="6739800" y="3097806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45" name="Google Shape;345;p50"/>
          <p:cNvSpPr txBox="1"/>
          <p:nvPr>
            <p:ph idx="14" type="subTitle"/>
          </p:nvPr>
        </p:nvSpPr>
        <p:spPr>
          <a:xfrm>
            <a:off x="4710275" y="3930547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46" name="Google Shape;346;p50"/>
          <p:cNvSpPr txBox="1"/>
          <p:nvPr>
            <p:ph idx="15" type="subTitle"/>
          </p:nvPr>
        </p:nvSpPr>
        <p:spPr>
          <a:xfrm>
            <a:off x="4710275" y="4175202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47" name="Google Shape;347;p50"/>
          <p:cNvSpPr txBox="1"/>
          <p:nvPr>
            <p:ph idx="16" type="subTitle"/>
          </p:nvPr>
        </p:nvSpPr>
        <p:spPr>
          <a:xfrm>
            <a:off x="6739800" y="3930547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48" name="Google Shape;348;p50"/>
          <p:cNvSpPr txBox="1"/>
          <p:nvPr>
            <p:ph idx="17" type="subTitle"/>
          </p:nvPr>
        </p:nvSpPr>
        <p:spPr>
          <a:xfrm>
            <a:off x="6739800" y="4175202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4– Dark">
  <p:cSld name="TITLE_AND_BODY_1_1_1_2">
    <p:bg>
      <p:bgPr>
        <a:solidFill>
          <a:schemeClr val="dk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/>
          <p:nvPr>
            <p:ph type="title"/>
          </p:nvPr>
        </p:nvSpPr>
        <p:spPr>
          <a:xfrm>
            <a:off x="571500" y="795725"/>
            <a:ext cx="2897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51" name="Google Shape;351;p51"/>
          <p:cNvSpPr/>
          <p:nvPr>
            <p:ph idx="2" type="pic"/>
          </p:nvPr>
        </p:nvSpPr>
        <p:spPr>
          <a:xfrm>
            <a:off x="571500" y="2162925"/>
            <a:ext cx="8001000" cy="24060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52" name="Google Shape;352;p51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sz="12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53" name="Google Shape;353;p51"/>
          <p:cNvSpPr txBox="1"/>
          <p:nvPr>
            <p:ph idx="1" type="subTitle"/>
          </p:nvPr>
        </p:nvSpPr>
        <p:spPr>
          <a:xfrm>
            <a:off x="4613575" y="120120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54" name="Google Shape;354;p51"/>
          <p:cNvSpPr txBox="1"/>
          <p:nvPr>
            <p:ph idx="4" type="subTitle"/>
          </p:nvPr>
        </p:nvSpPr>
        <p:spPr>
          <a:xfrm>
            <a:off x="4613575" y="144585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55" name="Google Shape;355;p51"/>
          <p:cNvSpPr txBox="1"/>
          <p:nvPr>
            <p:ph idx="5" type="subTitle"/>
          </p:nvPr>
        </p:nvSpPr>
        <p:spPr>
          <a:xfrm>
            <a:off x="6643100" y="1201200"/>
            <a:ext cx="1832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56" name="Google Shape;356;p51"/>
          <p:cNvSpPr txBox="1"/>
          <p:nvPr>
            <p:ph idx="6" type="subTitle"/>
          </p:nvPr>
        </p:nvSpPr>
        <p:spPr>
          <a:xfrm>
            <a:off x="6643100" y="1445854"/>
            <a:ext cx="1832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57" name="Google Shape;357;p51"/>
          <p:cNvSpPr txBox="1"/>
          <p:nvPr>
            <p:ph idx="7" type="subTitle"/>
          </p:nvPr>
        </p:nvSpPr>
        <p:spPr>
          <a:xfrm>
            <a:off x="569775" y="1618642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5– Dark">
  <p:cSld name="TITLE_AND_BODY_1_1_1_1_2">
    <p:bg>
      <p:bgPr>
        <a:solidFill>
          <a:schemeClr val="dk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60" name="Google Shape;360;p52"/>
          <p:cNvSpPr/>
          <p:nvPr>
            <p:ph idx="2" type="pic"/>
          </p:nvPr>
        </p:nvSpPr>
        <p:spPr>
          <a:xfrm>
            <a:off x="4603750" y="202500"/>
            <a:ext cx="4341600" cy="368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61" name="Google Shape;361;p52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62" name="Google Shape;362;p52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63" name="Google Shape;363;p52"/>
          <p:cNvSpPr/>
          <p:nvPr/>
        </p:nvSpPr>
        <p:spPr>
          <a:xfrm>
            <a:off x="4614500" y="3972000"/>
            <a:ext cx="2117700" cy="959100"/>
          </a:xfrm>
          <a:prstGeom prst="roundRect">
            <a:avLst>
              <a:gd fmla="val 323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64" name="Google Shape;364;p52"/>
          <p:cNvSpPr/>
          <p:nvPr/>
        </p:nvSpPr>
        <p:spPr>
          <a:xfrm>
            <a:off x="6827650" y="3972000"/>
            <a:ext cx="2117700" cy="959100"/>
          </a:xfrm>
          <a:prstGeom prst="roundRect">
            <a:avLst>
              <a:gd fmla="val 323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6– Dark">
  <p:cSld name="TITLE_AND_BODY_1_1_1_1_1_1">
    <p:bg>
      <p:bgPr>
        <a:solidFill>
          <a:schemeClr val="dk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>
            <p:ph type="title"/>
          </p:nvPr>
        </p:nvSpPr>
        <p:spPr>
          <a:xfrm>
            <a:off x="5124239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67" name="Google Shape;367;p53"/>
          <p:cNvSpPr/>
          <p:nvPr>
            <p:ph idx="2" type="pic"/>
          </p:nvPr>
        </p:nvSpPr>
        <p:spPr>
          <a:xfrm>
            <a:off x="198425" y="202500"/>
            <a:ext cx="4341600" cy="47286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368" name="Google Shape;368;p53"/>
          <p:cNvSpPr txBox="1"/>
          <p:nvPr>
            <p:ph idx="3" type="title"/>
          </p:nvPr>
        </p:nvSpPr>
        <p:spPr>
          <a:xfrm>
            <a:off x="5124239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5122514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cxnSp>
        <p:nvCxnSpPr>
          <p:cNvPr id="370" name="Google Shape;370;p53"/>
          <p:cNvCxnSpPr/>
          <p:nvPr/>
        </p:nvCxnSpPr>
        <p:spPr>
          <a:xfrm>
            <a:off x="5122525" y="3260766"/>
            <a:ext cx="3480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53"/>
          <p:cNvSpPr txBox="1"/>
          <p:nvPr>
            <p:ph idx="4" type="subTitle"/>
          </p:nvPr>
        </p:nvSpPr>
        <p:spPr>
          <a:xfrm>
            <a:off x="5122514" y="3529466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"/>
              <a:buNone/>
              <a:defRPr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372" name="Google Shape;372;p53"/>
          <p:cNvSpPr txBox="1"/>
          <p:nvPr>
            <p:ph idx="5" type="subTitle"/>
          </p:nvPr>
        </p:nvSpPr>
        <p:spPr>
          <a:xfrm>
            <a:off x="5122525" y="3785972"/>
            <a:ext cx="2216400" cy="7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100"/>
              <a:buFont typeface="Inter Tight"/>
              <a:buNone/>
              <a:defRPr sz="6100">
                <a:solidFill>
                  <a:schemeClr val="accen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1–Light">
  <p:cSld name="TITLE_AND_BODY_1_1_1_1_1_1_1">
    <p:bg>
      <p:bgPr>
        <a:solidFill>
          <a:schemeClr val="dk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/>
          <p:nvPr>
            <p:ph idx="2" type="pic"/>
          </p:nvPr>
        </p:nvSpPr>
        <p:spPr>
          <a:xfrm>
            <a:off x="571500" y="4176350"/>
            <a:ext cx="390900" cy="392700"/>
          </a:xfrm>
          <a:prstGeom prst="roundRect">
            <a:avLst>
              <a:gd fmla="val 9369" name="adj"/>
            </a:avLst>
          </a:prstGeom>
          <a:noFill/>
          <a:ln>
            <a:noFill/>
          </a:ln>
        </p:spPr>
      </p:sp>
      <p:sp>
        <p:nvSpPr>
          <p:cNvPr id="375" name="Google Shape;375;p54"/>
          <p:cNvSpPr txBox="1"/>
          <p:nvPr>
            <p:ph idx="1" type="subTitle"/>
          </p:nvPr>
        </p:nvSpPr>
        <p:spPr>
          <a:xfrm>
            <a:off x="1116950" y="4176167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 Medium"/>
              <a:buNone/>
              <a:defRPr sz="12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76" name="Google Shape;376;p54"/>
          <p:cNvSpPr txBox="1"/>
          <p:nvPr>
            <p:ph idx="3" type="subTitle"/>
          </p:nvPr>
        </p:nvSpPr>
        <p:spPr>
          <a:xfrm>
            <a:off x="1116950" y="4403583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7" name="Google Shape;377;p54"/>
          <p:cNvSpPr txBox="1"/>
          <p:nvPr>
            <p:ph idx="4" type="subTitle"/>
          </p:nvPr>
        </p:nvSpPr>
        <p:spPr>
          <a:xfrm>
            <a:off x="569775" y="1874775"/>
            <a:ext cx="5566500" cy="20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Font typeface="Inter Tight"/>
              <a:buNone/>
              <a:defRPr sz="3900"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1– Dark">
  <p:cSld name="TITLE_AND_BODY_1_1_1_1_1_1_1_1">
    <p:bg>
      <p:bgPr>
        <a:solidFill>
          <a:schemeClr val="dk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/>
          <p:nvPr>
            <p:ph idx="2" type="pic"/>
          </p:nvPr>
        </p:nvSpPr>
        <p:spPr>
          <a:xfrm>
            <a:off x="571500" y="4176350"/>
            <a:ext cx="390900" cy="392700"/>
          </a:xfrm>
          <a:prstGeom prst="roundRect">
            <a:avLst>
              <a:gd fmla="val 9369" name="adj"/>
            </a:avLst>
          </a:prstGeom>
          <a:noFill/>
          <a:ln>
            <a:noFill/>
          </a:ln>
        </p:spPr>
      </p:sp>
      <p:sp>
        <p:nvSpPr>
          <p:cNvPr id="380" name="Google Shape;380;p55"/>
          <p:cNvSpPr txBox="1"/>
          <p:nvPr>
            <p:ph idx="1" type="subTitle"/>
          </p:nvPr>
        </p:nvSpPr>
        <p:spPr>
          <a:xfrm>
            <a:off x="1116950" y="4176167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81" name="Google Shape;381;p55"/>
          <p:cNvSpPr txBox="1"/>
          <p:nvPr>
            <p:ph idx="3" type="subTitle"/>
          </p:nvPr>
        </p:nvSpPr>
        <p:spPr>
          <a:xfrm>
            <a:off x="1116950" y="4403583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2" name="Google Shape;382;p55"/>
          <p:cNvSpPr txBox="1"/>
          <p:nvPr>
            <p:ph idx="4" type="subTitle"/>
          </p:nvPr>
        </p:nvSpPr>
        <p:spPr>
          <a:xfrm>
            <a:off x="569775" y="1874775"/>
            <a:ext cx="5566500" cy="20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1– Purple">
  <p:cSld name="TITLE_AND_BODY_1_1_1_1_1_1_1_1_1">
    <p:bg>
      <p:bgPr>
        <a:solidFill>
          <a:schemeClr val="accent3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/>
          <p:nvPr>
            <p:ph idx="2" type="pic"/>
          </p:nvPr>
        </p:nvSpPr>
        <p:spPr>
          <a:xfrm>
            <a:off x="571500" y="4176350"/>
            <a:ext cx="390900" cy="392700"/>
          </a:xfrm>
          <a:prstGeom prst="roundRect">
            <a:avLst>
              <a:gd fmla="val 9369" name="adj"/>
            </a:avLst>
          </a:prstGeom>
          <a:noFill/>
          <a:ln>
            <a:noFill/>
          </a:ln>
        </p:spPr>
      </p:sp>
      <p:sp>
        <p:nvSpPr>
          <p:cNvPr id="385" name="Google Shape;385;p56"/>
          <p:cNvSpPr txBox="1"/>
          <p:nvPr>
            <p:ph idx="1" type="subTitle"/>
          </p:nvPr>
        </p:nvSpPr>
        <p:spPr>
          <a:xfrm>
            <a:off x="1116950" y="4176167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Tight Medium"/>
              <a:buNone/>
              <a:defRPr sz="1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86" name="Google Shape;386;p56"/>
          <p:cNvSpPr txBox="1"/>
          <p:nvPr>
            <p:ph idx="3" type="subTitle"/>
          </p:nvPr>
        </p:nvSpPr>
        <p:spPr>
          <a:xfrm>
            <a:off x="1116950" y="4403583"/>
            <a:ext cx="2216400" cy="1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7" name="Google Shape;387;p56"/>
          <p:cNvSpPr txBox="1"/>
          <p:nvPr>
            <p:ph idx="4" type="subTitle"/>
          </p:nvPr>
        </p:nvSpPr>
        <p:spPr>
          <a:xfrm>
            <a:off x="569775" y="1874775"/>
            <a:ext cx="5566500" cy="20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Inter Tight"/>
              <a:buNone/>
              <a:defRPr sz="39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2– Light">
  <p:cSld name="TITLE_AND_BODY_1_1_1_1_1_1_1_1_1_1">
    <p:bg>
      <p:bgPr>
        <a:solidFill>
          <a:schemeClr val="dk2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/>
          <p:nvPr>
            <p:ph type="title"/>
          </p:nvPr>
        </p:nvSpPr>
        <p:spPr>
          <a:xfrm>
            <a:off x="571500" y="795725"/>
            <a:ext cx="4358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90" name="Google Shape;390;p57"/>
          <p:cNvSpPr txBox="1"/>
          <p:nvPr>
            <p:ph idx="2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91" name="Google Shape;391;p57"/>
          <p:cNvSpPr/>
          <p:nvPr/>
        </p:nvSpPr>
        <p:spPr>
          <a:xfrm>
            <a:off x="95770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82790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3483375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394" name="Google Shape;394;p57"/>
          <p:cNvSpPr/>
          <p:nvPr/>
        </p:nvSpPr>
        <p:spPr>
          <a:xfrm>
            <a:off x="3353575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395" name="Google Shape;395;p57"/>
          <p:cNvSpPr/>
          <p:nvPr/>
        </p:nvSpPr>
        <p:spPr>
          <a:xfrm>
            <a:off x="600905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396" name="Google Shape;396;p57"/>
          <p:cNvSpPr/>
          <p:nvPr/>
        </p:nvSpPr>
        <p:spPr>
          <a:xfrm>
            <a:off x="587925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2– Dark">
  <p:cSld name="TITLE_AND_BODY_1_1_1_1_1_1_1_1_1_1_1">
    <p:bg>
      <p:bgPr>
        <a:solidFill>
          <a:schemeClr val="dk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/>
          <p:nvPr>
            <p:ph type="title"/>
          </p:nvPr>
        </p:nvSpPr>
        <p:spPr>
          <a:xfrm>
            <a:off x="571500" y="795725"/>
            <a:ext cx="4358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99" name="Google Shape;399;p58"/>
          <p:cNvSpPr txBox="1"/>
          <p:nvPr>
            <p:ph idx="2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00" name="Google Shape;400;p58"/>
          <p:cNvSpPr/>
          <p:nvPr/>
        </p:nvSpPr>
        <p:spPr>
          <a:xfrm>
            <a:off x="95770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82790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chemeClr val="dk1">
                <a:alpha val="22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3483375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3353575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chemeClr val="dk1">
                <a:alpha val="22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600905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587925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4"/>
          </a:solidFill>
          <a:ln>
            <a:noFill/>
          </a:ln>
          <a:effectLst>
            <a:outerShdw blurRad="214313" rotWithShape="0" algn="bl" dir="5400000" dist="95250">
              <a:schemeClr val="dk1">
                <a:alpha val="22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2– Dark 1">
  <p:cSld name="TITLE_AND_BODY_1_1_1_1_1_1_1_1_1_1_1_1">
    <p:bg>
      <p:bgPr>
        <a:solidFill>
          <a:schemeClr val="accent3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9"/>
          <p:cNvSpPr txBox="1"/>
          <p:nvPr>
            <p:ph type="title"/>
          </p:nvPr>
        </p:nvSpPr>
        <p:spPr>
          <a:xfrm>
            <a:off x="571500" y="795725"/>
            <a:ext cx="4358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Tight Medium"/>
              <a:buNone/>
              <a:defRPr sz="24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08" name="Google Shape;408;p59"/>
          <p:cNvSpPr txBox="1"/>
          <p:nvPr>
            <p:ph idx="2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nter Tight SemiBold"/>
              <a:buNone/>
              <a:defRPr sz="1000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09" name="Google Shape;409;p59"/>
          <p:cNvSpPr/>
          <p:nvPr/>
        </p:nvSpPr>
        <p:spPr>
          <a:xfrm>
            <a:off x="95770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10" name="Google Shape;410;p59"/>
          <p:cNvSpPr/>
          <p:nvPr/>
        </p:nvSpPr>
        <p:spPr>
          <a:xfrm>
            <a:off x="82790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  <a:effectLst>
            <a:outerShdw blurRad="214313" rotWithShape="0" algn="bl" dir="5400000" dist="95250">
              <a:schemeClr val="dk1">
                <a:alpha val="9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11" name="Google Shape;411;p59"/>
          <p:cNvSpPr/>
          <p:nvPr/>
        </p:nvSpPr>
        <p:spPr>
          <a:xfrm>
            <a:off x="3483375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12" name="Google Shape;412;p59"/>
          <p:cNvSpPr/>
          <p:nvPr/>
        </p:nvSpPr>
        <p:spPr>
          <a:xfrm>
            <a:off x="3353575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  <a:effectLst>
            <a:outerShdw blurRad="214313" rotWithShape="0" algn="bl" dir="5400000" dist="95250">
              <a:schemeClr val="dk1">
                <a:alpha val="9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13" name="Google Shape;413;p59"/>
          <p:cNvSpPr/>
          <p:nvPr/>
        </p:nvSpPr>
        <p:spPr>
          <a:xfrm>
            <a:off x="6009050" y="1824250"/>
            <a:ext cx="21774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414" name="Google Shape;414;p59"/>
          <p:cNvSpPr/>
          <p:nvPr/>
        </p:nvSpPr>
        <p:spPr>
          <a:xfrm>
            <a:off x="5879250" y="1686950"/>
            <a:ext cx="2436900" cy="1996500"/>
          </a:xfrm>
          <a:prstGeom prst="roundRect">
            <a:avLst>
              <a:gd fmla="val 1971" name="adj"/>
            </a:avLst>
          </a:prstGeom>
          <a:solidFill>
            <a:schemeClr val="accent5"/>
          </a:solidFill>
          <a:ln>
            <a:noFill/>
          </a:ln>
          <a:effectLst>
            <a:outerShdw blurRad="214313" rotWithShape="0" algn="bl" dir="5400000" dist="95250">
              <a:schemeClr val="dk1">
                <a:alpha val="9000"/>
              </a:scheme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V2– Dark 1 1">
  <p:cSld name="TITLE_AND_BODY_1_1_1_1_1_1_1_1_1_1_1_1_1">
    <p:bg>
      <p:bgPr>
        <a:solidFill>
          <a:schemeClr val="dk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/>
          <p:cNvSpPr txBox="1"/>
          <p:nvPr>
            <p:ph type="title"/>
          </p:nvPr>
        </p:nvSpPr>
        <p:spPr>
          <a:xfrm>
            <a:off x="571500" y="795725"/>
            <a:ext cx="4361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17" name="Google Shape;417;p60"/>
          <p:cNvSpPr txBox="1"/>
          <p:nvPr>
            <p:ph idx="2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18" name="Google Shape;418;p60"/>
          <p:cNvSpPr txBox="1"/>
          <p:nvPr>
            <p:ph idx="1" type="subTitle"/>
          </p:nvPr>
        </p:nvSpPr>
        <p:spPr>
          <a:xfrm>
            <a:off x="569775" y="1296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1">
  <p:cSld name="TITLE_AND_BODY_1_3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61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22" name="Google Shape;422;p61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423" name="Google Shape;423;p61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24" name="Google Shape;424;p61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2">
  <p:cSld name="BLANK_1_5">
    <p:bg>
      <p:bgPr>
        <a:solidFill>
          <a:schemeClr val="dk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- Light 1">
  <p:cSld name="TITLE_1_1_1_1_1_1_1_1_1_1_1_1_1_1_1_2_1_1_1_1_1_1_1_1_1_1">
    <p:bg>
      <p:bgPr>
        <a:solidFill>
          <a:schemeClr val="lt2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 txBox="1"/>
          <p:nvPr>
            <p:ph idx="1" type="subTitle"/>
          </p:nvPr>
        </p:nvSpPr>
        <p:spPr>
          <a:xfrm>
            <a:off x="527500" y="474126"/>
            <a:ext cx="61707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9" name="Google Shape;429;p63"/>
          <p:cNvSpPr txBox="1"/>
          <p:nvPr>
            <p:ph idx="2" type="subTitle"/>
          </p:nvPr>
        </p:nvSpPr>
        <p:spPr>
          <a:xfrm>
            <a:off x="527500" y="1160475"/>
            <a:ext cx="31194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None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0" name="Google Shape;430;p63"/>
          <p:cNvSpPr txBox="1"/>
          <p:nvPr>
            <p:ph idx="3" type="subTitle"/>
          </p:nvPr>
        </p:nvSpPr>
        <p:spPr>
          <a:xfrm>
            <a:off x="527500" y="868242"/>
            <a:ext cx="35685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33" name="Google Shape;433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4" name="Google Shape;434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– White">
  <p:cSld name="TITLE_AND_BODY_1_1_3">
    <p:bg>
      <p:bgPr>
        <a:solidFill>
          <a:schemeClr val="lt2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5"/>
          <p:cNvSpPr txBox="1"/>
          <p:nvPr>
            <p:ph idx="1" type="subTitle"/>
          </p:nvPr>
        </p:nvSpPr>
        <p:spPr>
          <a:xfrm>
            <a:off x="569775" y="840811"/>
            <a:ext cx="61707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 Medium"/>
              <a:buNone/>
              <a:defRPr b="0" i="0" sz="2400" u="none" cap="none" strike="noStrike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437" name="Google Shape;437;p65"/>
          <p:cNvSpPr txBox="1"/>
          <p:nvPr>
            <p:ph idx="2" type="subTitle"/>
          </p:nvPr>
        </p:nvSpPr>
        <p:spPr>
          <a:xfrm>
            <a:off x="569775" y="1222165"/>
            <a:ext cx="2216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438" name="Google Shape;438;p65"/>
          <p:cNvSpPr txBox="1"/>
          <p:nvPr>
            <p:ph idx="3" type="subTitle"/>
          </p:nvPr>
        </p:nvSpPr>
        <p:spPr>
          <a:xfrm>
            <a:off x="569775" y="570328"/>
            <a:ext cx="2216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b="0" i="0" sz="12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59">
          <p15:clr>
            <a:srgbClr val="E46962"/>
          </p15:clr>
        </p15:guide>
        <p15:guide id="2" orient="horz" pos="359">
          <p15:clr>
            <a:srgbClr val="E46962"/>
          </p15:clr>
        </p15:guide>
        <p15:guide id="3" orient="horz" pos="2881">
          <p15:clr>
            <a:srgbClr val="E46962"/>
          </p15:clr>
        </p15:guide>
        <p15:guide id="4" pos="5401">
          <p15:clr>
            <a:srgbClr val="E46962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- Dark 1">
  <p:cSld name="TITLE_1_1_1_1_1_1_1_1_1_1_1_1_1_1_1_1_1_1_1_1_1_1_1_1_1_1_1"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6"/>
          <p:cNvSpPr txBox="1"/>
          <p:nvPr>
            <p:ph idx="1" type="subTitle"/>
          </p:nvPr>
        </p:nvSpPr>
        <p:spPr>
          <a:xfrm>
            <a:off x="527500" y="474126"/>
            <a:ext cx="61707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SemiBold"/>
              <a:buNone/>
              <a:defRPr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1" name="Google Shape;441;p66"/>
          <p:cNvSpPr txBox="1"/>
          <p:nvPr>
            <p:ph idx="2" type="subTitle"/>
          </p:nvPr>
        </p:nvSpPr>
        <p:spPr>
          <a:xfrm>
            <a:off x="527500" y="1160475"/>
            <a:ext cx="31194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None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2" name="Google Shape;442;p66"/>
          <p:cNvSpPr txBox="1"/>
          <p:nvPr>
            <p:ph idx="3" type="subTitle"/>
          </p:nvPr>
        </p:nvSpPr>
        <p:spPr>
          <a:xfrm>
            <a:off x="527500" y="868242"/>
            <a:ext cx="35685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SemiBold"/>
              <a:buNone/>
              <a:defRPr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– Gradient 2 Text 1">
  <p:cSld name="TITLE_1_1_1_1_1_2">
    <p:bg>
      <p:bgPr>
        <a:solidFill>
          <a:schemeClr val="accent3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7"/>
          <p:cNvSpPr txBox="1"/>
          <p:nvPr>
            <p:ph idx="1" type="subTitle"/>
          </p:nvPr>
        </p:nvSpPr>
        <p:spPr>
          <a:xfrm>
            <a:off x="569775" y="197712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Inter Tight"/>
              <a:buNone/>
              <a:defRPr sz="61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446" name="Google Shape;446;p67"/>
          <p:cNvSpPr txBox="1"/>
          <p:nvPr>
            <p:ph idx="2" type="subTitle"/>
          </p:nvPr>
        </p:nvSpPr>
        <p:spPr>
          <a:xfrm>
            <a:off x="569775" y="4352375"/>
            <a:ext cx="35685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 sz="14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Tight"/>
              <a:buNone/>
              <a:defRPr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pic>
        <p:nvPicPr>
          <p:cNvPr descr="preencoded.png" id="447" name="Google Shape;44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75" y="570325"/>
            <a:ext cx="670650" cy="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Full - Light Intro">
  <p:cSld name="TITLE_1_1_1_1_1_1_1_1_1_1_1_1_1_1_1_2_1_1_1_1_1_1_1_1_1_1_2">
    <p:bg>
      <p:bgPr>
        <a:solidFill>
          <a:schemeClr val="lt2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/>
          <p:nvPr>
            <p:ph idx="1" type="subTitle"/>
          </p:nvPr>
        </p:nvSpPr>
        <p:spPr>
          <a:xfrm>
            <a:off x="527500" y="474126"/>
            <a:ext cx="61707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0" name="Google Shape;450;p68"/>
          <p:cNvSpPr txBox="1"/>
          <p:nvPr>
            <p:ph idx="2" type="subTitle"/>
          </p:nvPr>
        </p:nvSpPr>
        <p:spPr>
          <a:xfrm>
            <a:off x="527500" y="1160475"/>
            <a:ext cx="3119400" cy="5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Light"/>
              <a:buNone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"/>
              <a:buNone/>
              <a:defRPr sz="1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1" name="Google Shape;451;p68"/>
          <p:cNvSpPr txBox="1"/>
          <p:nvPr>
            <p:ph idx="3" type="subTitle"/>
          </p:nvPr>
        </p:nvSpPr>
        <p:spPr>
          <a:xfrm>
            <a:off x="527500" y="868242"/>
            <a:ext cx="3568500" cy="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Font typeface="Poppins SemiBold"/>
              <a:buNone/>
              <a:defRPr sz="13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52" name="Google Shape;452;p68"/>
          <p:cNvSpPr/>
          <p:nvPr>
            <p:ph idx="4" type="pic"/>
          </p:nvPr>
        </p:nvSpPr>
        <p:spPr>
          <a:xfrm>
            <a:off x="6119200" y="1347275"/>
            <a:ext cx="730200" cy="73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– White 1">
  <p:cSld name="TITLE_AND_BODY_1_1_4">
    <p:bg>
      <p:bgPr>
        <a:solidFill>
          <a:schemeClr val="l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/>
          <p:nvPr>
            <p:ph idx="1" type="subTitle"/>
          </p:nvPr>
        </p:nvSpPr>
        <p:spPr>
          <a:xfrm>
            <a:off x="569775" y="840811"/>
            <a:ext cx="61707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 Medium"/>
              <a:buNone/>
              <a:defRPr b="0" i="0" sz="2400" u="none" cap="none" strike="noStrike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Tight"/>
              <a:buNone/>
              <a:defRPr b="0" i="0" sz="24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458" name="Google Shape;458;p71"/>
          <p:cNvSpPr txBox="1"/>
          <p:nvPr>
            <p:ph idx="2" type="subTitle"/>
          </p:nvPr>
        </p:nvSpPr>
        <p:spPr>
          <a:xfrm>
            <a:off x="569775" y="1222165"/>
            <a:ext cx="2216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b="0" i="0" sz="12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459" name="Google Shape;459;p71"/>
          <p:cNvSpPr txBox="1"/>
          <p:nvPr>
            <p:ph idx="3" type="subTitle"/>
          </p:nvPr>
        </p:nvSpPr>
        <p:spPr>
          <a:xfrm>
            <a:off x="569775" y="570328"/>
            <a:ext cx="2216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nter Tight SemiBold"/>
              <a:buNone/>
              <a:defRPr b="0" i="0" sz="12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Inter Tight SemiBold"/>
              <a:buNone/>
              <a:defRPr b="0" i="0" sz="800" u="none" cap="none" strike="noStrike">
                <a:solidFill>
                  <a:schemeClr val="accen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59">
          <p15:clr>
            <a:srgbClr val="E46962"/>
          </p15:clr>
        </p15:guide>
        <p15:guide id="2" orient="horz" pos="359">
          <p15:clr>
            <a:srgbClr val="E46962"/>
          </p15:clr>
        </p15:guide>
        <p15:guide id="3" orient="horz" pos="2881">
          <p15:clr>
            <a:srgbClr val="E46962"/>
          </p15:clr>
        </p15:guide>
        <p15:guide id="4" pos="540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7">
  <p:cSld name="TITLE_AND_BODY_7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72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63" name="Google Shape;463;p72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464" name="Google Shape;464;p72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65" name="Google Shape;465;p72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4">
  <p:cSld name="TITLE_AND_BODY_4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73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69" name="Google Shape;469;p73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470" name="Google Shape;470;p73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71" name="Google Shape;471;p73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+Image V1– Light 5">
  <p:cSld name="TITLE_AND_BODY_5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74"/>
          <p:cNvSpPr txBox="1"/>
          <p:nvPr>
            <p:ph type="title"/>
          </p:nvPr>
        </p:nvSpPr>
        <p:spPr>
          <a:xfrm>
            <a:off x="571500" y="795725"/>
            <a:ext cx="286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Inter Tight Medium"/>
              <a:buNone/>
              <a:defRPr sz="24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475" name="Google Shape;475;p74"/>
          <p:cNvSpPr/>
          <p:nvPr>
            <p:ph idx="2" type="pic"/>
          </p:nvPr>
        </p:nvSpPr>
        <p:spPr>
          <a:xfrm>
            <a:off x="4603750" y="202500"/>
            <a:ext cx="4341600" cy="47385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sp>
      <p:sp>
        <p:nvSpPr>
          <p:cNvPr id="476" name="Google Shape;476;p74"/>
          <p:cNvSpPr txBox="1"/>
          <p:nvPr>
            <p:ph idx="3" type="title"/>
          </p:nvPr>
        </p:nvSpPr>
        <p:spPr>
          <a:xfrm>
            <a:off x="571500" y="571500"/>
            <a:ext cx="3888600" cy="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Inter Tight SemiBold"/>
              <a:buNone/>
              <a:defRPr sz="1000">
                <a:solidFill>
                  <a:schemeClr val="accen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477" name="Google Shape;477;p74"/>
          <p:cNvSpPr txBox="1"/>
          <p:nvPr>
            <p:ph idx="1" type="subTitle"/>
          </p:nvPr>
        </p:nvSpPr>
        <p:spPr>
          <a:xfrm>
            <a:off x="569775" y="1677765"/>
            <a:ext cx="22164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 Tight"/>
              <a:buNone/>
              <a:def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48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2.xml"/><Relationship Id="rId50" Type="http://schemas.openxmlformats.org/officeDocument/2006/relationships/theme" Target="../theme/theme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Tight"/>
              <a:buNone/>
              <a:defRPr sz="2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 Tight"/>
              <a:buChar char="●"/>
              <a:defRPr sz="18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●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○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Tight"/>
              <a:buChar char="■"/>
              <a:def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60">
          <p15:clr>
            <a:srgbClr val="E46962"/>
          </p15:clr>
        </p15:guide>
        <p15:guide id="2" pos="360">
          <p15:clr>
            <a:srgbClr val="E46962"/>
          </p15:clr>
        </p15:guide>
        <p15:guide id="3" pos="5400">
          <p15:clr>
            <a:srgbClr val="E46962"/>
          </p15:clr>
        </p15:guide>
        <p15:guide id="4" orient="horz" pos="287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46.png"/><Relationship Id="rId9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33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Relationship Id="rId11" Type="http://schemas.openxmlformats.org/officeDocument/2006/relationships/image" Target="../media/image32.png"/><Relationship Id="rId10" Type="http://schemas.openxmlformats.org/officeDocument/2006/relationships/image" Target="../media/image37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5.xml.rels><?xml version="1.0" encoding="UTF-8" standalone="yes" 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5.jpe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45.png"/><Relationship Id="rId5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1.png"/><Relationship Id="rId4" Type="http://schemas.openxmlformats.org/officeDocument/2006/relationships/image" Target="../media/image57.png"/><Relationship Id="rId5" Type="http://schemas.openxmlformats.org/officeDocument/2006/relationships/image" Target="../media/image52.png"/><Relationship Id="rId6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png"/><Relationship Id="rId4" Type="http://schemas.openxmlformats.org/officeDocument/2006/relationships/image" Target="../media/image58.png"/><Relationship Id="rId5" Type="http://schemas.openxmlformats.org/officeDocument/2006/relationships/image" Target="../media/image53.png"/><Relationship Id="rId6" Type="http://schemas.openxmlformats.org/officeDocument/2006/relationships/image" Target="../media/image6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6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7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6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 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Relationship Id="rId4" Target="../media/image23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Relationship Id="rId7" Target="../media/image36.jpeg" Type="http://schemas.openxmlformats.org/officeDocument/2006/relationships/image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Relationship Id="rId4" Type="http://schemas.openxmlformats.org/officeDocument/2006/relationships/image" Target="../media/image7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aahq.org/sites/default/files/2024-09/NAA_VOPM2024%20FINAL%20copy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5"/>
          <p:cNvSpPr txBox="1"/>
          <p:nvPr/>
        </p:nvSpPr>
        <p:spPr>
          <a:xfrm>
            <a:off x="569775" y="2299600"/>
            <a:ext cx="75216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rPr>
              <a:t>AI Tools for</a:t>
            </a:r>
            <a:endParaRPr sz="6100"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100"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rPr>
              <a:t>Onsite Operations</a:t>
            </a:r>
            <a:endParaRPr sz="6100"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483" name="Google Shape;483;p75"/>
          <p:cNvCxnSpPr/>
          <p:nvPr/>
        </p:nvCxnSpPr>
        <p:spPr>
          <a:xfrm>
            <a:off x="1450803" y="563800"/>
            <a:ext cx="0" cy="22590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4"/>
          <p:cNvSpPr/>
          <p:nvPr/>
        </p:nvSpPr>
        <p:spPr>
          <a:xfrm>
            <a:off x="571500" y="1703575"/>
            <a:ext cx="1938600" cy="2865300"/>
          </a:xfrm>
          <a:prstGeom prst="roundRect">
            <a:avLst>
              <a:gd fmla="val 2231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20299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Voice</a:t>
            </a:r>
            <a:endParaRPr sz="10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AI answers calls 24/7 with no hold time and can even </a:t>
            </a:r>
            <a:b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make outbound calls.</a:t>
            </a:r>
            <a:endParaRPr sz="9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90" name="Google Shape;59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025" y="1771226"/>
            <a:ext cx="1801750" cy="18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4"/>
          <p:cNvSpPr/>
          <p:nvPr/>
        </p:nvSpPr>
        <p:spPr>
          <a:xfrm>
            <a:off x="2591100" y="1703575"/>
            <a:ext cx="1938600" cy="2865300"/>
          </a:xfrm>
          <a:prstGeom prst="roundRect">
            <a:avLst>
              <a:gd fmla="val 1996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2029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Text</a:t>
            </a:r>
            <a:endParaRPr sz="10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AI reaches out via SMS, </a:t>
            </a:r>
            <a:b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making communications easy, even on-the-go.</a:t>
            </a:r>
            <a:endParaRPr sz="95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pic>
        <p:nvPicPr>
          <p:cNvPr id="592" name="Google Shape;59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8625" y="1771226"/>
            <a:ext cx="1801750" cy="18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4"/>
          <p:cNvSpPr/>
          <p:nvPr/>
        </p:nvSpPr>
        <p:spPr>
          <a:xfrm>
            <a:off x="4610700" y="1703575"/>
            <a:ext cx="1938600" cy="2865300"/>
          </a:xfrm>
          <a:prstGeom prst="roundRect">
            <a:avLst>
              <a:gd fmla="val 1958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2029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Email</a:t>
            </a:r>
            <a:endParaRPr sz="10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AI manages inboxes, responds to incoming messages and can handle following up.</a:t>
            </a:r>
            <a:endParaRPr sz="95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pic>
        <p:nvPicPr>
          <p:cNvPr id="594" name="Google Shape;59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8225" y="1771226"/>
            <a:ext cx="1801750" cy="18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4"/>
          <p:cNvSpPr/>
          <p:nvPr/>
        </p:nvSpPr>
        <p:spPr>
          <a:xfrm>
            <a:off x="6630300" y="1703575"/>
            <a:ext cx="1938600" cy="2865300"/>
          </a:xfrm>
          <a:prstGeom prst="roundRect">
            <a:avLst>
              <a:gd fmla="val 1613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37150" lIns="137150" spcFirstLastPara="1" rIns="137150" wrap="square" tIns="20299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Chat</a:t>
            </a:r>
            <a:endParaRPr sz="10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AI responds to requests from prospects and residents </a:t>
            </a:r>
            <a:b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9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right from your website.</a:t>
            </a:r>
            <a:endParaRPr sz="95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pic>
        <p:nvPicPr>
          <p:cNvPr id="596" name="Google Shape;596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7825" y="1771226"/>
            <a:ext cx="1801750" cy="18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4"/>
          <p:cNvSpPr txBox="1"/>
          <p:nvPr>
            <p:ph type="title"/>
          </p:nvPr>
        </p:nvSpPr>
        <p:spPr>
          <a:xfrm>
            <a:off x="571500" y="795725"/>
            <a:ext cx="3680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AI</a:t>
            </a:r>
            <a:endParaRPr/>
          </a:p>
        </p:txBody>
      </p:sp>
      <p:sp>
        <p:nvSpPr>
          <p:cNvPr id="598" name="Google Shape;598;p84"/>
          <p:cNvSpPr txBox="1"/>
          <p:nvPr/>
        </p:nvSpPr>
        <p:spPr>
          <a:xfrm>
            <a:off x="3044850" y="571500"/>
            <a:ext cx="55806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Omni Channel 24/7 Support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Conversational AI can be deployed across phone, text, email, &amp; web-based chat to meet customer needs, provide 24hr service, &amp; offer consistent communications across channels.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99" name="Google Shape;599;p84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LEVERAGING TECHNOLOGY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5"/>
          <p:cNvSpPr txBox="1"/>
          <p:nvPr>
            <p:ph type="title"/>
          </p:nvPr>
        </p:nvSpPr>
        <p:spPr>
          <a:xfrm>
            <a:off x="571500" y="795725"/>
            <a:ext cx="3680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AI</a:t>
            </a:r>
            <a:endParaRPr/>
          </a:p>
        </p:txBody>
      </p:sp>
      <p:sp>
        <p:nvSpPr>
          <p:cNvPr id="605" name="Google Shape;605;p85"/>
          <p:cNvSpPr txBox="1"/>
          <p:nvPr/>
        </p:nvSpPr>
        <p:spPr>
          <a:xfrm>
            <a:off x="571500" y="1398000"/>
            <a:ext cx="35598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Supporting Onsite Teams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Conversational AI isn’t here to replace the human touch - it’s here to empower teams by handling </a:t>
            </a:r>
            <a:b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routine tasks that hinder productivity.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EliseAI is the only platform with a fully visible Knowledge Bank, enabling teams to access and update property-specific information for responses that reflect human expertise.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With their new AI assistant, high-performing teams can focus more on meaningful, in-person interactions.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06" name="Google Shape;606;p85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LEVERAGING TECHNOLOGY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607" name="Google Shape;60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6"/>
          <p:cNvSpPr/>
          <p:nvPr/>
        </p:nvSpPr>
        <p:spPr>
          <a:xfrm>
            <a:off x="571500" y="2571750"/>
            <a:ext cx="2634300" cy="623100"/>
          </a:xfrm>
          <a:prstGeom prst="roundRect">
            <a:avLst>
              <a:gd fmla="val 4444" name="adj"/>
            </a:avLst>
          </a:prstGeom>
          <a:solidFill>
            <a:srgbClr val="7638FA"/>
          </a:solidFill>
          <a:ln>
            <a:noFill/>
          </a:ln>
        </p:spPr>
        <p:txBody>
          <a:bodyPr anchorCtr="0" anchor="ctr" bIns="91425" lIns="137150" spcFirstLastPara="1" rIns="137150" wrap="square" tIns="109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AI Only Supports </a:t>
            </a:r>
            <a:b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</a:b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Struggling Communities 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13" name="Google Shape;613;p86"/>
          <p:cNvSpPr/>
          <p:nvPr/>
        </p:nvSpPr>
        <p:spPr>
          <a:xfrm>
            <a:off x="571500" y="3245324"/>
            <a:ext cx="2634300" cy="11229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The time savings &amp; automation introduced by AI will provide a 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lift to all communities, even top-performers &amp; distressed assets.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14" name="Google Shape;614;p86"/>
          <p:cNvSpPr/>
          <p:nvPr/>
        </p:nvSpPr>
        <p:spPr>
          <a:xfrm>
            <a:off x="3254850" y="2571750"/>
            <a:ext cx="2634300" cy="623100"/>
          </a:xfrm>
          <a:prstGeom prst="roundRect">
            <a:avLst>
              <a:gd fmla="val 4444" name="adj"/>
            </a:avLst>
          </a:prstGeom>
          <a:solidFill>
            <a:srgbClr val="7638FA"/>
          </a:solidFill>
          <a:ln>
            <a:noFill/>
          </a:ln>
        </p:spPr>
        <p:txBody>
          <a:bodyPr anchorCtr="0" anchor="ctr" bIns="91425" lIns="137150" spcFirstLastPara="1" rIns="137150" wrap="square" tIns="109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Implementing AI Tools Will </a:t>
            </a:r>
            <a:b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</a:b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Create More Work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15" name="Google Shape;615;p86"/>
          <p:cNvSpPr/>
          <p:nvPr/>
        </p:nvSpPr>
        <p:spPr>
          <a:xfrm>
            <a:off x="3254850" y="3245324"/>
            <a:ext cx="2634300" cy="11229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An up-front investment in AI is no different than onboarding a new team member, with time-savings gains once deployed.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16" name="Google Shape;616;p86"/>
          <p:cNvSpPr/>
          <p:nvPr/>
        </p:nvSpPr>
        <p:spPr>
          <a:xfrm>
            <a:off x="5938200" y="2571750"/>
            <a:ext cx="2634300" cy="623100"/>
          </a:xfrm>
          <a:prstGeom prst="roundRect">
            <a:avLst>
              <a:gd fmla="val 4444" name="adj"/>
            </a:avLst>
          </a:prstGeom>
          <a:solidFill>
            <a:srgbClr val="7638FA"/>
          </a:solidFill>
          <a:ln>
            <a:noFill/>
          </a:ln>
        </p:spPr>
        <p:txBody>
          <a:bodyPr anchorCtr="0" anchor="ctr" bIns="91425" lIns="137150" spcFirstLastPara="1" rIns="137150" wrap="square" tIns="109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AI Makes Up Answers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17" name="Google Shape;617;p86"/>
          <p:cNvSpPr/>
          <p:nvPr/>
        </p:nvSpPr>
        <p:spPr>
          <a:xfrm>
            <a:off x="5938200" y="3245324"/>
            <a:ext cx="2634300" cy="11229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You set the guardrails. Initially, AI may expose gaps in the information you feed it. Treat these gaps as opportunities for progress.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18" name="Google Shape;618;p86"/>
          <p:cNvSpPr txBox="1"/>
          <p:nvPr>
            <p:ph type="title"/>
          </p:nvPr>
        </p:nvSpPr>
        <p:spPr>
          <a:xfrm>
            <a:off x="571500" y="795725"/>
            <a:ext cx="3680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Misconceptions About AI</a:t>
            </a:r>
            <a:endParaRPr/>
          </a:p>
        </p:txBody>
      </p:sp>
      <p:sp>
        <p:nvSpPr>
          <p:cNvPr id="619" name="Google Shape;619;p86"/>
          <p:cNvSpPr txBox="1"/>
          <p:nvPr>
            <p:ph idx="2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 Tight Medium"/>
                <a:ea typeface="Inter Tight Medium"/>
                <a:cs typeface="Inter Tight Medium"/>
                <a:sym typeface="Inter Tight Medium"/>
              </a:rPr>
              <a:t>LEVERAGING TECHNOLOGY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20" name="Google Shape;620;p86"/>
          <p:cNvSpPr txBox="1"/>
          <p:nvPr/>
        </p:nvSpPr>
        <p:spPr>
          <a:xfrm>
            <a:off x="571500" y="1235350"/>
            <a:ext cx="80538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There is a misconception that conversational AI tools are only suited for Class A communities or struggling assets. 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Across the 3 million+ units utilizing EliseAI’s technology, ownership groups have found significant efficiency gains &amp; cost-savings opportunities by deploying AI to offer 24/7 customer support, automate processes, and reduce the workload of their onsite teams regardless of the asset class, type, or current operating performance.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7"/>
          <p:cNvSpPr txBox="1"/>
          <p:nvPr>
            <p:ph idx="1" type="subTitle"/>
          </p:nvPr>
        </p:nvSpPr>
        <p:spPr>
          <a:xfrm>
            <a:off x="5070650" y="2248375"/>
            <a:ext cx="35019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latin typeface="Inter Tight Light"/>
                <a:ea typeface="Inter Tight Light"/>
                <a:cs typeface="Inter Tight Light"/>
                <a:sym typeface="Inter Tight Light"/>
              </a:rPr>
              <a:t>The only end-to-end AI product suite that covers the entire renter journey</a:t>
            </a:r>
            <a:endParaRPr/>
          </a:p>
        </p:txBody>
      </p:sp>
      <p:sp>
        <p:nvSpPr>
          <p:cNvPr id="626" name="Google Shape;626;p87"/>
          <p:cNvSpPr txBox="1"/>
          <p:nvPr>
            <p:ph idx="1" type="subTitle"/>
          </p:nvPr>
        </p:nvSpPr>
        <p:spPr>
          <a:xfrm>
            <a:off x="571500" y="2324575"/>
            <a:ext cx="44040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Why EliseAI?</a:t>
            </a:r>
            <a:endParaRPr sz="1800"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8"/>
          <p:cNvSpPr/>
          <p:nvPr/>
        </p:nvSpPr>
        <p:spPr>
          <a:xfrm>
            <a:off x="4662900" y="133950"/>
            <a:ext cx="4341600" cy="4875600"/>
          </a:xfrm>
          <a:prstGeom prst="roundRect">
            <a:avLst>
              <a:gd fmla="val 1640" name="adj"/>
            </a:avLst>
          </a:prstGeom>
          <a:solidFill>
            <a:srgbClr val="EAEAED"/>
          </a:solidFill>
          <a:ln>
            <a:noFill/>
          </a:ln>
        </p:spPr>
        <p:txBody>
          <a:bodyPr anchor="ctr" anchorCtr="0" bIns="91425" lIns="137150" rIns="137150" spcFirstLastPara="1" tIns="91425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grpSp>
        <p:nvGrpSpPr>
          <p:cNvPr id="632" name="Google Shape;632;p88"/>
          <p:cNvGrpSpPr/>
          <p:nvPr/>
        </p:nvGrpSpPr>
        <p:grpSpPr>
          <a:xfrm>
            <a:off x="5238170" y="1185063"/>
            <a:ext cx="3191056" cy="267228"/>
            <a:chOff x="5238172" y="804063"/>
            <a:chExt cx="3191056" cy="267228"/>
          </a:xfrm>
        </p:grpSpPr>
        <p:pic>
          <p:nvPicPr>
            <p:cNvPr descr="preencoded.png" id="633" name="Google Shape;633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8145" y="825464"/>
              <a:ext cx="1691083" cy="22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88"/>
            <p:cNvPicPr preferRelativeResize="0"/>
            <p:nvPr/>
          </p:nvPicPr>
          <p:blipFill rotWithShape="1">
            <a:blip r:embed="rId4">
              <a:alphaModFix/>
            </a:blip>
            <a:srcRect b="188" t="188"/>
            <a:stretch/>
          </p:blipFill>
          <p:spPr>
            <a:xfrm>
              <a:off x="5238172" y="804063"/>
              <a:ext cx="1149363" cy="2672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5" name="Google Shape;635;p88"/>
          <p:cNvGrpSpPr/>
          <p:nvPr/>
        </p:nvGrpSpPr>
        <p:grpSpPr>
          <a:xfrm>
            <a:off x="5203393" y="3378226"/>
            <a:ext cx="3260610" cy="320275"/>
            <a:chOff x="5203393" y="3235619"/>
            <a:chExt cx="3260610" cy="320275"/>
          </a:xfrm>
        </p:grpSpPr>
        <p:pic>
          <p:nvPicPr>
            <p:cNvPr id="636" name="Google Shape;636;p8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32766" y="3235619"/>
              <a:ext cx="831237" cy="32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03393" y="3235619"/>
              <a:ext cx="885464" cy="320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8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26286" y="3283555"/>
              <a:ext cx="1069050" cy="224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9" name="Google Shape;639;p88"/>
          <p:cNvGrpSpPr/>
          <p:nvPr/>
        </p:nvGrpSpPr>
        <p:grpSpPr>
          <a:xfrm>
            <a:off x="5591910" y="4130688"/>
            <a:ext cx="2483577" cy="284948"/>
            <a:chOff x="5662388" y="4054488"/>
            <a:chExt cx="2483577" cy="284948"/>
          </a:xfrm>
        </p:grpSpPr>
        <p:pic>
          <p:nvPicPr>
            <p:cNvPr id="640" name="Google Shape;640;p8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62388" y="4100133"/>
              <a:ext cx="1069051" cy="193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8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043979" y="4054488"/>
              <a:ext cx="1101986" cy="2849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Google Shape;642;p88"/>
          <p:cNvGrpSpPr/>
          <p:nvPr/>
        </p:nvGrpSpPr>
        <p:grpSpPr>
          <a:xfrm>
            <a:off x="5295913" y="2636939"/>
            <a:ext cx="3075571" cy="309100"/>
            <a:chOff x="5295905" y="2412775"/>
            <a:chExt cx="3075571" cy="309100"/>
          </a:xfrm>
        </p:grpSpPr>
        <p:pic>
          <p:nvPicPr>
            <p:cNvPr id="643" name="Google Shape;643;p8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95905" y="2412775"/>
              <a:ext cx="1454464" cy="30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8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081871" y="2429738"/>
              <a:ext cx="1289605" cy="275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p88"/>
          <p:cNvGrpSpPr/>
          <p:nvPr/>
        </p:nvGrpSpPr>
        <p:grpSpPr>
          <a:xfrm>
            <a:off x="5630011" y="1884478"/>
            <a:ext cx="2407375" cy="320275"/>
            <a:chOff x="5630012" y="1591550"/>
            <a:chExt cx="2407375" cy="320275"/>
          </a:xfrm>
        </p:grpSpPr>
        <p:pic>
          <p:nvPicPr>
            <p:cNvPr id="646" name="Google Shape;646;p88"/>
            <p:cNvPicPr preferRelativeResize="0"/>
            <p:nvPr/>
          </p:nvPicPr>
          <p:blipFill rotWithShape="1">
            <a:blip r:embed="rId12">
              <a:alphaModFix/>
            </a:blip>
            <a:srcRect b="157" l="147" r="136" t="29"/>
            <a:stretch/>
          </p:blipFill>
          <p:spPr>
            <a:xfrm>
              <a:off x="5630012" y="1591550"/>
              <a:ext cx="741419" cy="32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8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699530" y="1614091"/>
              <a:ext cx="1337857" cy="275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8" name="Google Shape;648;p88"/>
          <p:cNvSpPr/>
          <p:nvPr/>
        </p:nvSpPr>
        <p:spPr>
          <a:xfrm>
            <a:off x="571500" y="3955582"/>
            <a:ext cx="1691100" cy="727200"/>
          </a:xfrm>
          <a:prstGeom prst="roundRect">
            <a:avLst>
              <a:gd fmla="val 4444" name="adj"/>
            </a:avLst>
          </a:prstGeom>
          <a:noFill/>
          <a:ln>
            <a:noFill/>
          </a:ln>
          <a:effectLst>
            <a:outerShdw algn="bl" blurRad="214313" dir="5400000" dist="95250" rotWithShape="0">
              <a:srgbClr val="999999">
                <a:alpha val="10000"/>
              </a:srgbClr>
            </a:outerShdw>
          </a:effectLst>
        </p:spPr>
        <p:txBody>
          <a:bodyPr anchor="ctr" anchorCtr="0" bIns="0" lIns="0" rIns="0" spcFirstLastPara="1" tIns="0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2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3 Million+</a:t>
            </a:r>
            <a:endParaRPr sz="2400">
              <a:solidFill>
                <a:schemeClr val="accent2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Units</a:t>
            </a:r>
            <a:endParaRPr sz="2500">
              <a:solidFill>
                <a:srgbClr val="7638FA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649" name="Google Shape;649;p88"/>
          <p:cNvSpPr/>
          <p:nvPr/>
        </p:nvSpPr>
        <p:spPr>
          <a:xfrm>
            <a:off x="2607475" y="3955582"/>
            <a:ext cx="1604400" cy="727200"/>
          </a:xfrm>
          <a:prstGeom prst="roundRect">
            <a:avLst>
              <a:gd fmla="val 4444" name="adj"/>
            </a:avLst>
          </a:prstGeom>
          <a:noFill/>
          <a:ln>
            <a:noFill/>
          </a:ln>
          <a:effectLst>
            <a:outerShdw algn="bl" blurRad="214313" dir="5400000" dist="95250" rotWithShape="0">
              <a:srgbClr val="999999">
                <a:alpha val="10000"/>
              </a:srgbClr>
            </a:outerShdw>
          </a:effectLst>
        </p:spPr>
        <p:txBody>
          <a:bodyPr anchor="ctr" anchorCtr="0" bIns="0" lIns="0" rIns="0" spcFirstLastPara="1" tIns="0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2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415+</a:t>
            </a:r>
            <a:endParaRPr sz="2400">
              <a:solidFill>
                <a:schemeClr val="accent2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Companies</a:t>
            </a:r>
            <a:endParaRPr sz="2500">
              <a:solidFill>
                <a:srgbClr val="7638FA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650" name="Google Shape;650;p88"/>
          <p:cNvSpPr txBox="1"/>
          <p:nvPr/>
        </p:nvSpPr>
        <p:spPr>
          <a:xfrm>
            <a:off x="571500" y="795725"/>
            <a:ext cx="3548400" cy="1108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The AI Platform for Top Property Management Companies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651" name="Google Shape;651;p8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500" y="2435131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500" y="2665045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500" y="3354787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500" y="3124873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8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500" y="2894959"/>
            <a:ext cx="109752" cy="791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88"/>
          <p:cNvCxnSpPr/>
          <p:nvPr/>
        </p:nvCxnSpPr>
        <p:spPr>
          <a:xfrm>
            <a:off x="571500" y="3819298"/>
            <a:ext cx="3618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657" name="Google Shape;657;p88"/>
          <p:cNvSpPr txBox="1"/>
          <p:nvPr/>
        </p:nvSpPr>
        <p:spPr>
          <a:xfrm>
            <a:off x="575675" y="2038700"/>
            <a:ext cx="3000000" cy="215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Functionality to support:</a:t>
            </a:r>
            <a:endParaRPr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58" name="Google Shape;658;p88"/>
          <p:cNvSpPr txBox="1"/>
          <p:nvPr/>
        </p:nvSpPr>
        <p:spPr>
          <a:xfrm>
            <a:off x="761306" y="2393469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Multifamily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Affordable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Single Family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Student Housing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Centralized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59" name="Google Shape;659;p88"/>
          <p:cNvSpPr txBox="1"/>
          <p:nvPr/>
        </p:nvSpPr>
        <p:spPr>
          <a:xfrm>
            <a:off x="5333700" y="584700"/>
            <a:ext cx="3000000" cy="215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indent="0" lvl="0" mar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627B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Trusted AI Partner For</a:t>
            </a:r>
            <a:endParaRPr>
              <a:solidFill>
                <a:srgbClr val="5627B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60" name="Google Shape;660;p88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ELISEAI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chemeClr val="dk1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l="72" r="62"/>
          <a:stretch/>
        </p:blipFill>
        <p:spPr>
          <a:xfrm>
            <a:off x="134100" y="133950"/>
            <a:ext cx="4437900" cy="48756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pic>
      <p:sp>
        <p:nvSpPr>
          <p:cNvPr id="666" name="Google Shape;666;p89"/>
          <p:cNvSpPr txBox="1"/>
          <p:nvPr/>
        </p:nvSpPr>
        <p:spPr>
          <a:xfrm>
            <a:off x="5219720" y="795727"/>
            <a:ext cx="3525994" cy="6774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Conversational AI for </a:t>
            </a:r>
            <a:br>
              <a:rPr lang="en" sz="2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</a:br>
            <a:r>
              <a:rPr lang="en" sz="22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Property Operations</a:t>
            </a:r>
            <a:endParaRPr sz="22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667" name="Google Shape;667;p89"/>
          <p:cNvSpPr txBox="1"/>
          <p:nvPr/>
        </p:nvSpPr>
        <p:spPr>
          <a:xfrm>
            <a:off x="5219720" y="571502"/>
            <a:ext cx="2772961" cy="153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1B8FF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ELISEAI</a:t>
            </a:r>
            <a:endParaRPr sz="1000">
              <a:solidFill>
                <a:srgbClr val="C1B8FF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668" name="Google Shape;668;p89"/>
          <p:cNvSpPr txBox="1"/>
          <p:nvPr/>
        </p:nvSpPr>
        <p:spPr>
          <a:xfrm>
            <a:off x="5222701" y="1585500"/>
            <a:ext cx="3525900" cy="8220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EliseAI offers conversational AI tools with machine-learning capabilities to automate conversations with prospects and residents at all stages of the customer journey.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669" name="Google Shape;669;p89"/>
          <p:cNvSpPr txBox="1"/>
          <p:nvPr/>
        </p:nvSpPr>
        <p:spPr>
          <a:xfrm>
            <a:off x="5423575" y="2667725"/>
            <a:ext cx="3075600" cy="1847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Lead management efforts with prospects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Tour schedule and post-tour follow-ups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Application management and lease issuances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Rent collection and delinquency follow-ups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Work order submissions and categorization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Renewal offer issuances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rPr>
              <a:t>Inbound phone call management and routing</a:t>
            </a:r>
            <a:endParaRPr sz="1200">
              <a:solidFill>
                <a:schemeClr val="lt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670" name="Google Shape;67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2721939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2997025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3272112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3547199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3822286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4097372"/>
            <a:ext cx="109750" cy="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976" y="4372459"/>
            <a:ext cx="109750" cy="77691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9"/>
          <p:cNvSpPr/>
          <p:nvPr/>
        </p:nvSpPr>
        <p:spPr>
          <a:xfrm>
            <a:off x="1974825" y="2264925"/>
            <a:ext cx="769800" cy="200700"/>
          </a:xfrm>
          <a:prstGeom prst="rect">
            <a:avLst/>
          </a:prstGeom>
          <a:solidFill>
            <a:srgbClr val="1F0B4D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89"/>
          <p:cNvSpPr txBox="1"/>
          <p:nvPr/>
        </p:nvSpPr>
        <p:spPr>
          <a:xfrm>
            <a:off x="1842900" y="2209175"/>
            <a:ext cx="1020300" cy="312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EEEEE"/>
                </a:solidFill>
                <a:latin typeface="Inter Tight"/>
                <a:ea typeface="Inter Tight"/>
                <a:cs typeface="Inter Tight"/>
                <a:sym typeface="Inter Tight"/>
              </a:rPr>
              <a:t>AI Portal</a:t>
            </a:r>
            <a:endParaRPr sz="1500">
              <a:solidFill>
                <a:srgbClr val="EEEEEE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0"/>
          <p:cNvSpPr/>
          <p:nvPr/>
        </p:nvSpPr>
        <p:spPr>
          <a:xfrm>
            <a:off x="571500" y="1577208"/>
            <a:ext cx="2592300" cy="16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4" name="Google Shape;68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2" t="12"/>
          <a:stretch/>
        </p:blipFill>
        <p:spPr>
          <a:xfrm>
            <a:off x="575675" y="1577234"/>
            <a:ext cx="2592300" cy="16842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pic>
      <p:grpSp>
        <p:nvGrpSpPr>
          <p:cNvPr id="685" name="Google Shape;685;p90"/>
          <p:cNvGrpSpPr/>
          <p:nvPr/>
        </p:nvGrpSpPr>
        <p:grpSpPr>
          <a:xfrm>
            <a:off x="571500" y="571500"/>
            <a:ext cx="5526900" cy="593525"/>
            <a:chOff x="571500" y="571500"/>
            <a:chExt cx="5526900" cy="593525"/>
          </a:xfrm>
        </p:grpSpPr>
        <p:sp>
          <p:nvSpPr>
            <p:cNvPr id="686" name="Google Shape;686;p90"/>
            <p:cNvSpPr txBox="1"/>
            <p:nvPr/>
          </p:nvSpPr>
          <p:spPr>
            <a:xfrm>
              <a:off x="571500" y="795725"/>
              <a:ext cx="5526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Inter Tight Medium"/>
                  <a:ea typeface="Inter Tight Medium"/>
                  <a:cs typeface="Inter Tight Medium"/>
                  <a:sym typeface="Inter Tight Medium"/>
                </a:rPr>
                <a:t>How Does The AI Work</a:t>
              </a:r>
              <a:endParaRPr sz="2400">
                <a:solidFill>
                  <a:srgbClr val="000000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  <p:sp>
          <p:nvSpPr>
            <p:cNvPr id="687" name="Google Shape;687;p90"/>
            <p:cNvSpPr txBox="1"/>
            <p:nvPr/>
          </p:nvSpPr>
          <p:spPr>
            <a:xfrm>
              <a:off x="571500" y="571500"/>
              <a:ext cx="3888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ELISEAI</a:t>
              </a:r>
              <a:endParaRPr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</p:grpSp>
      <p:pic>
        <p:nvPicPr>
          <p:cNvPr id="688" name="Google Shape;688;p9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6" t="27"/>
          <a:stretch/>
        </p:blipFill>
        <p:spPr>
          <a:xfrm>
            <a:off x="3275863" y="1571909"/>
            <a:ext cx="2592300" cy="16842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pic>
      <p:pic>
        <p:nvPicPr>
          <p:cNvPr id="689" name="Google Shape;689;p90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16" t="27"/>
          <a:stretch/>
        </p:blipFill>
        <p:spPr>
          <a:xfrm>
            <a:off x="5976063" y="1571909"/>
            <a:ext cx="2592300" cy="1684200"/>
          </a:xfrm>
          <a:prstGeom prst="roundRect">
            <a:avLst>
              <a:gd fmla="val 1928" name="adj"/>
            </a:avLst>
          </a:prstGeom>
          <a:noFill/>
          <a:ln>
            <a:noFill/>
          </a:ln>
        </p:spPr>
      </p:pic>
      <p:grpSp>
        <p:nvGrpSpPr>
          <p:cNvPr id="690" name="Google Shape;690;p90"/>
          <p:cNvGrpSpPr/>
          <p:nvPr/>
        </p:nvGrpSpPr>
        <p:grpSpPr>
          <a:xfrm>
            <a:off x="571500" y="3479280"/>
            <a:ext cx="2592300" cy="1258068"/>
            <a:chOff x="571500" y="3326880"/>
            <a:chExt cx="2592300" cy="1258068"/>
          </a:xfrm>
        </p:grpSpPr>
        <p:sp>
          <p:nvSpPr>
            <p:cNvPr id="691" name="Google Shape;691;p90"/>
            <p:cNvSpPr/>
            <p:nvPr/>
          </p:nvSpPr>
          <p:spPr>
            <a:xfrm>
              <a:off x="571500" y="3626748"/>
              <a:ext cx="2592300" cy="958200"/>
            </a:xfrm>
            <a:prstGeom prst="roundRect">
              <a:avLst>
                <a:gd fmla="val 1163" name="adj"/>
              </a:avLst>
            </a:prstGeom>
            <a:noFill/>
            <a:ln>
              <a:noFill/>
            </a:ln>
            <a:effectLst>
              <a:outerShdw algn="bl" blurRad="214313" dir="5400000" dist="95250" rotWithShape="0">
                <a:srgbClr val="999999">
                  <a:alpha val="10000"/>
                </a:srgbClr>
              </a:outerShdw>
            </a:effectLst>
          </p:spPr>
          <p:txBody>
            <a:bodyPr anchor="t" anchorCtr="0" bIns="0" lIns="0" rIns="0" spcFirstLastPara="1" tIns="0" wrap="square">
              <a:noAutofit/>
            </a:bodyPr>
            <a:lstStyle/>
            <a:p>
              <a:pPr algn="l"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latin typeface="Inter Tight Medium"/>
                  <a:ea typeface="Inter Tight Medium"/>
                  <a:cs typeface="Inter Tight Medium"/>
                  <a:sym typeface="Inter Tight Medium"/>
                </a:rPr>
                <a:t>Integrates with Our Systems</a:t>
              </a:r>
              <a:br>
                <a:rPr lang="en" sz="3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</a:br>
              <a:br>
                <a:rPr lang="en" sz="3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</a:br>
              <a:r>
                <a:rPr lang="en" sz="1000">
                  <a:latin typeface="Inter Tight"/>
                  <a:ea typeface="Inter Tight"/>
                  <a:cs typeface="Inter Tight"/>
                  <a:sym typeface="Inter Tight"/>
                </a:rPr>
                <a:t>API integration with our CRM and PMS to automatically push and pull data.</a:t>
              </a:r>
              <a:endParaRPr sz="10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692" name="Google Shape;692;p90"/>
            <p:cNvSpPr/>
            <p:nvPr/>
          </p:nvSpPr>
          <p:spPr>
            <a:xfrm>
              <a:off x="571501" y="3326880"/>
              <a:ext cx="220200" cy="220200"/>
            </a:xfrm>
            <a:prstGeom prst="ellipse">
              <a:avLst/>
            </a:prstGeom>
            <a:noFill/>
            <a:ln cap="flat" cmpd="sng" w="9525">
              <a:solidFill>
                <a:srgbClr val="D3D3D5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0"/>
            <p:cNvSpPr txBox="1"/>
            <p:nvPr/>
          </p:nvSpPr>
          <p:spPr>
            <a:xfrm>
              <a:off x="641968" y="3363195"/>
              <a:ext cx="79500" cy="1461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1</a:t>
              </a:r>
              <a:endParaRPr sz="95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</p:grpSp>
      <p:grpSp>
        <p:nvGrpSpPr>
          <p:cNvPr id="694" name="Google Shape;694;p90"/>
          <p:cNvGrpSpPr/>
          <p:nvPr/>
        </p:nvGrpSpPr>
        <p:grpSpPr>
          <a:xfrm>
            <a:off x="3271376" y="3476630"/>
            <a:ext cx="2596774" cy="1260718"/>
            <a:chOff x="3271376" y="3324230"/>
            <a:chExt cx="2596774" cy="1260718"/>
          </a:xfrm>
        </p:grpSpPr>
        <p:sp>
          <p:nvSpPr>
            <p:cNvPr id="695" name="Google Shape;695;p90"/>
            <p:cNvSpPr/>
            <p:nvPr/>
          </p:nvSpPr>
          <p:spPr>
            <a:xfrm>
              <a:off x="3275850" y="3626748"/>
              <a:ext cx="2592300" cy="958200"/>
            </a:xfrm>
            <a:prstGeom prst="roundRect">
              <a:avLst>
                <a:gd fmla="val 1163" name="adj"/>
              </a:avLst>
            </a:prstGeom>
            <a:noFill/>
            <a:ln>
              <a:noFill/>
            </a:ln>
            <a:effectLst>
              <a:outerShdw algn="bl" blurRad="214313" dir="5400000" dist="95250" rotWithShape="0">
                <a:srgbClr val="999999">
                  <a:alpha val="10000"/>
                </a:srgbClr>
              </a:outerShdw>
            </a:effectLst>
          </p:spPr>
          <p:txBody>
            <a:bodyPr anchor="t" anchorCtr="0" bIns="0" lIns="0" rIns="0" spcFirstLastPara="1" tIns="0" wrap="square">
              <a:noAutofit/>
            </a:bodyPr>
            <a:lstStyle/>
            <a:p>
              <a:pPr algn="l"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latin typeface="Inter Tight Medium"/>
                  <a:ea typeface="Inter Tight Medium"/>
                  <a:cs typeface="Inter Tight Medium"/>
                  <a:sym typeface="Inter Tight Medium"/>
                </a:rPr>
                <a:t>Engages via Multiple Channels</a:t>
              </a:r>
              <a:br>
                <a:rPr lang="en" sz="11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</a:br>
              <a:br>
                <a:rPr lang="en" sz="3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</a:br>
              <a:r>
                <a:rPr lang="en" sz="1000">
                  <a:latin typeface="Inter Tight"/>
                  <a:ea typeface="Inter Tight"/>
                  <a:cs typeface="Inter Tight"/>
                  <a:sym typeface="Inter Tight"/>
                </a:rPr>
                <a:t>The AI will engage in inbound and outbound communications with prospects and residents using voice, email, text, and web chat.</a:t>
              </a:r>
              <a:endParaRPr sz="10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696" name="Google Shape;696;p90"/>
            <p:cNvSpPr/>
            <p:nvPr/>
          </p:nvSpPr>
          <p:spPr>
            <a:xfrm>
              <a:off x="3271376" y="3324230"/>
              <a:ext cx="220200" cy="220200"/>
            </a:xfrm>
            <a:prstGeom prst="ellipse">
              <a:avLst/>
            </a:prstGeom>
            <a:noFill/>
            <a:ln cap="flat" cmpd="sng" w="9525">
              <a:solidFill>
                <a:srgbClr val="D3D3D5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90"/>
            <p:cNvSpPr txBox="1"/>
            <p:nvPr/>
          </p:nvSpPr>
          <p:spPr>
            <a:xfrm>
              <a:off x="3341730" y="3360545"/>
              <a:ext cx="79500" cy="1461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2</a:t>
              </a:r>
              <a:endParaRPr sz="95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</p:grpSp>
      <p:grpSp>
        <p:nvGrpSpPr>
          <p:cNvPr id="698" name="Google Shape;698;p90"/>
          <p:cNvGrpSpPr/>
          <p:nvPr/>
        </p:nvGrpSpPr>
        <p:grpSpPr>
          <a:xfrm>
            <a:off x="5980200" y="3476630"/>
            <a:ext cx="2795100" cy="1260718"/>
            <a:chOff x="5980200" y="3324230"/>
            <a:chExt cx="2795100" cy="1260718"/>
          </a:xfrm>
        </p:grpSpPr>
        <p:sp>
          <p:nvSpPr>
            <p:cNvPr id="699" name="Google Shape;699;p90"/>
            <p:cNvSpPr/>
            <p:nvPr/>
          </p:nvSpPr>
          <p:spPr>
            <a:xfrm>
              <a:off x="5980200" y="3626748"/>
              <a:ext cx="2795100" cy="958200"/>
            </a:xfrm>
            <a:prstGeom prst="roundRect">
              <a:avLst>
                <a:gd fmla="val 1163" name="adj"/>
              </a:avLst>
            </a:prstGeom>
            <a:noFill/>
            <a:ln>
              <a:noFill/>
            </a:ln>
            <a:effectLst>
              <a:outerShdw algn="bl" blurRad="214313" dir="5400000" dist="95250" rotWithShape="0">
                <a:srgbClr val="999999">
                  <a:alpha val="10000"/>
                </a:srgbClr>
              </a:outerShdw>
            </a:effectLst>
          </p:spPr>
          <p:txBody>
            <a:bodyPr anchor="t" anchorCtr="0" bIns="0" lIns="0" rIns="0" spcFirstLastPara="1" tIns="0" wrap="square">
              <a:noAutofit/>
            </a:bodyPr>
            <a:lstStyle/>
            <a:p>
              <a:pPr algn="l"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latin typeface="Inter Tight Medium"/>
                  <a:ea typeface="Inter Tight Medium"/>
                  <a:cs typeface="Inter Tight Medium"/>
                  <a:sym typeface="Inter Tight Medium"/>
                </a:rPr>
                <a:t>Self-Learning</a:t>
              </a:r>
              <a:r>
                <a:rPr lang="en" sz="1000">
                  <a:latin typeface="Inter Tight Medium"/>
                  <a:ea typeface="Inter Tight Medium"/>
                  <a:cs typeface="Inter Tight Medium"/>
                  <a:sym typeface="Inter Tight Medium"/>
                </a:rPr>
                <a:t> </a:t>
              </a:r>
              <a:br>
                <a:rPr lang="en" sz="10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</a:br>
              <a:br>
                <a:rPr lang="en" sz="400">
                  <a:latin typeface="Inter Tight"/>
                  <a:ea typeface="Inter Tight"/>
                  <a:cs typeface="Inter Tight"/>
                  <a:sym typeface="Inter Tight"/>
                </a:rPr>
              </a:br>
              <a:r>
                <a:rPr lang="en" sz="1000">
                  <a:latin typeface="Inter Tight"/>
                  <a:ea typeface="Inter Tight"/>
                  <a:cs typeface="Inter Tight"/>
                  <a:sym typeface="Inter Tight"/>
                </a:rPr>
                <a:t>AI learns from agent responses, handling more complex tasks and boosting automation for better efficiency and personalized communication.</a:t>
              </a:r>
              <a:endParaRPr sz="10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700" name="Google Shape;700;p90"/>
            <p:cNvSpPr/>
            <p:nvPr/>
          </p:nvSpPr>
          <p:spPr>
            <a:xfrm>
              <a:off x="5980201" y="3324230"/>
              <a:ext cx="220200" cy="220200"/>
            </a:xfrm>
            <a:prstGeom prst="ellipse">
              <a:avLst/>
            </a:prstGeom>
            <a:noFill/>
            <a:ln cap="flat" cmpd="sng" w="9525">
              <a:solidFill>
                <a:srgbClr val="D3D3D5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90"/>
            <p:cNvSpPr txBox="1"/>
            <p:nvPr/>
          </p:nvSpPr>
          <p:spPr>
            <a:xfrm>
              <a:off x="6050480" y="3360545"/>
              <a:ext cx="79500" cy="14610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ctr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3</a:t>
              </a:r>
              <a:endParaRPr sz="95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1"/>
          <p:cNvSpPr/>
          <p:nvPr/>
        </p:nvSpPr>
        <p:spPr>
          <a:xfrm>
            <a:off x="5715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Prospect Management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Responds to all incoming prospects and keeps them engaged with consistent follow-ups and reminders.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707" name="Google Shape;707;p91"/>
          <p:cNvPicPr preferRelativeResize="0"/>
          <p:nvPr/>
        </p:nvPicPr>
        <p:blipFill rotWithShape="1">
          <a:blip r:embed="rId3">
            <a:alphaModFix/>
          </a:blip>
          <a:srcRect l="23" r="13"/>
          <a:stretch/>
        </p:blipFill>
        <p:spPr>
          <a:xfrm>
            <a:off x="639025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sp>
        <p:nvSpPr>
          <p:cNvPr id="708" name="Google Shape;708;p91"/>
          <p:cNvSpPr/>
          <p:nvPr/>
        </p:nvSpPr>
        <p:spPr>
          <a:xfrm>
            <a:off x="25911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Smart Tour Scheduling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Effortlessly schedules tours across communities, providing instructions &amp; directions to your property’s location.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09" name="Google Shape;709;p91"/>
          <p:cNvSpPr/>
          <p:nvPr/>
        </p:nvSpPr>
        <p:spPr>
          <a:xfrm>
            <a:off x="46107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Personalized Unit Recommendations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Recommends units across your portfolio based on preferences, budget, amenities, and concessions.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10" name="Google Shape;710;p91"/>
          <p:cNvSpPr/>
          <p:nvPr/>
        </p:nvSpPr>
        <p:spPr>
          <a:xfrm>
            <a:off x="66303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24/7 Support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Manages leads after hours, logging all conversations and activity in EliseCRM ensuring all leads get followed up with.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711" name="Google Shape;711;p91"/>
          <p:cNvPicPr preferRelativeResize="0"/>
          <p:nvPr/>
        </p:nvPicPr>
        <p:blipFill rotWithShape="1">
          <a:blip r:embed="rId4">
            <a:alphaModFix/>
          </a:blip>
          <a:srcRect l="13" r="23"/>
          <a:stretch/>
        </p:blipFill>
        <p:spPr>
          <a:xfrm>
            <a:off x="26595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pic>
        <p:nvPicPr>
          <p:cNvPr id="712" name="Google Shape;712;p91"/>
          <p:cNvPicPr preferRelativeResize="0"/>
          <p:nvPr/>
        </p:nvPicPr>
        <p:blipFill rotWithShape="1">
          <a:blip r:embed="rId5">
            <a:alphaModFix/>
          </a:blip>
          <a:srcRect l="13" r="23"/>
          <a:stretch/>
        </p:blipFill>
        <p:spPr>
          <a:xfrm>
            <a:off x="46791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pic>
        <p:nvPicPr>
          <p:cNvPr id="713" name="Google Shape;713;p91"/>
          <p:cNvPicPr preferRelativeResize="0"/>
          <p:nvPr/>
        </p:nvPicPr>
        <p:blipFill rotWithShape="1">
          <a:blip r:embed="rId6">
            <a:alphaModFix/>
          </a:blip>
          <a:srcRect l="13" r="23"/>
          <a:stretch/>
        </p:blipFill>
        <p:spPr>
          <a:xfrm>
            <a:off x="66987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sp>
        <p:nvSpPr>
          <p:cNvPr id="714" name="Google Shape;714;p91"/>
          <p:cNvSpPr txBox="1"/>
          <p:nvPr>
            <p:ph type="title"/>
          </p:nvPr>
        </p:nvSpPr>
        <p:spPr>
          <a:xfrm>
            <a:off x="571500" y="795725"/>
            <a:ext cx="5637300" cy="3693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LeasingAI Features</a:t>
            </a:r>
            <a:endParaRPr/>
          </a:p>
        </p:txBody>
      </p:sp>
      <p:sp>
        <p:nvSpPr>
          <p:cNvPr id="715" name="Google Shape;715;p91"/>
          <p:cNvSpPr txBox="1"/>
          <p:nvPr>
            <p:ph idx="1" type="subTitle"/>
          </p:nvPr>
        </p:nvSpPr>
        <p:spPr>
          <a:xfrm>
            <a:off x="569775" y="1235350"/>
            <a:ext cx="7999200" cy="1848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Books tours, explains amenities, answers policy questions, and suggests additional available units.</a:t>
            </a:r>
            <a:endParaRPr/>
          </a:p>
        </p:txBody>
      </p:sp>
      <p:sp>
        <p:nvSpPr>
          <p:cNvPr id="716" name="Google Shape;716;p91"/>
          <p:cNvSpPr txBox="1"/>
          <p:nvPr>
            <p:ph idx="3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 Tight Medium"/>
                <a:ea typeface="Inter Tight Medium"/>
                <a:cs typeface="Inter Tight Medium"/>
                <a:sym typeface="Inter Tight Medium"/>
              </a:rPr>
              <a:t>ELISEAI</a:t>
            </a:r>
            <a:endParaRPr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2"/>
          <p:cNvSpPr txBox="1"/>
          <p:nvPr>
            <p:ph type="title"/>
          </p:nvPr>
        </p:nvSpPr>
        <p:spPr>
          <a:xfrm>
            <a:off x="571500" y="795725"/>
            <a:ext cx="5637300" cy="3693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ResidentAI Features</a:t>
            </a:r>
            <a:endParaRPr/>
          </a:p>
        </p:txBody>
      </p:sp>
      <p:sp>
        <p:nvSpPr>
          <p:cNvPr id="722" name="Google Shape;722;p92"/>
          <p:cNvSpPr txBox="1"/>
          <p:nvPr>
            <p:ph idx="3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 Tight Medium"/>
                <a:ea typeface="Inter Tight Medium"/>
                <a:cs typeface="Inter Tight Medium"/>
                <a:sym typeface="Inter Tight Medium"/>
              </a:rPr>
              <a:t>ELISEAI</a:t>
            </a:r>
            <a:endParaRPr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723" name="Google Shape;723;p92"/>
          <p:cNvSpPr txBox="1"/>
          <p:nvPr>
            <p:ph idx="1" type="subTitle"/>
          </p:nvPr>
        </p:nvSpPr>
        <p:spPr>
          <a:xfrm>
            <a:off x="569775" y="1235350"/>
            <a:ext cx="7999200" cy="1848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Elise logs work orders, tracks payments, sends rent reminders, and handles follow-up with your residents automatically.</a:t>
            </a:r>
            <a:endParaRPr/>
          </a:p>
        </p:txBody>
      </p:sp>
      <p:sp>
        <p:nvSpPr>
          <p:cNvPr id="724" name="Google Shape;724;p92"/>
          <p:cNvSpPr/>
          <p:nvPr/>
        </p:nvSpPr>
        <p:spPr>
          <a:xfrm>
            <a:off x="5715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0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Resident Concierge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Reminds renters to submit documentation, answers policy questions, and provides move-in and amenities instructions.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725" name="Google Shape;725;p92"/>
          <p:cNvPicPr preferRelativeResize="0"/>
          <p:nvPr/>
        </p:nvPicPr>
        <p:blipFill rotWithShape="1">
          <a:blip r:embed="rId3">
            <a:alphaModFix/>
          </a:blip>
          <a:srcRect l="13" r="23"/>
          <a:stretch/>
        </p:blipFill>
        <p:spPr>
          <a:xfrm>
            <a:off x="639025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sp>
        <p:nvSpPr>
          <p:cNvPr id="726" name="Google Shape;726;p92"/>
          <p:cNvSpPr/>
          <p:nvPr/>
        </p:nvSpPr>
        <p:spPr>
          <a:xfrm>
            <a:off x="25911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Maintenance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Files work orders, triages emergencies, helps renters self-service their unit, and follows up after maintenance requests.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27" name="Google Shape;727;p92"/>
          <p:cNvSpPr/>
          <p:nvPr/>
        </p:nvSpPr>
        <p:spPr>
          <a:xfrm>
            <a:off x="46107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Renewals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Automates lease renewal notifications </a:t>
            </a:r>
            <a:b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and proactively informs renters about rent changes and deadlines.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728" name="Google Shape;728;p92"/>
          <p:cNvSpPr/>
          <p:nvPr/>
        </p:nvSpPr>
        <p:spPr>
          <a:xfrm>
            <a:off x="6630300" y="1753675"/>
            <a:ext cx="1938600" cy="2739000"/>
          </a:xfrm>
          <a:prstGeom prst="roundRect">
            <a:avLst>
              <a:gd fmla="val 3034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algn="bl" blurRad="214313" dir="5400000" dist="95250" rotWithShape="0">
              <a:srgbClr val="999999">
                <a:alpha val="2000"/>
              </a:srgbClr>
            </a:outerShdw>
          </a:effectLst>
        </p:spPr>
        <p:txBody>
          <a:bodyPr anchor="b" anchorCtr="0" bIns="91425" lIns="91425" rIns="91425" spcFirstLastPara="1" tIns="2057400" wrap="square">
            <a:noAutofit/>
          </a:bodyPr>
          <a:lstStyle/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Delinquency</a:t>
            </a:r>
            <a:endParaRPr sz="800">
              <a:solidFill>
                <a:schemeClr val="dk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Sends personalized reminders and community-specific payment instructions to current and former renters.</a:t>
            </a:r>
            <a:endParaRPr sz="7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729" name="Google Shape;729;p92"/>
          <p:cNvPicPr preferRelativeResize="0"/>
          <p:nvPr/>
        </p:nvPicPr>
        <p:blipFill rotWithShape="1">
          <a:blip r:embed="rId4">
            <a:alphaModFix/>
          </a:blip>
          <a:srcRect l="13" r="23"/>
          <a:stretch/>
        </p:blipFill>
        <p:spPr>
          <a:xfrm>
            <a:off x="26595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pic>
        <p:nvPicPr>
          <p:cNvPr id="730" name="Google Shape;730;p92"/>
          <p:cNvPicPr preferRelativeResize="0"/>
          <p:nvPr/>
        </p:nvPicPr>
        <p:blipFill rotWithShape="1">
          <a:blip r:embed="rId5">
            <a:alphaModFix/>
          </a:blip>
          <a:srcRect l="13" r="23"/>
          <a:stretch/>
        </p:blipFill>
        <p:spPr>
          <a:xfrm>
            <a:off x="46791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  <p:pic>
        <p:nvPicPr>
          <p:cNvPr id="731" name="Google Shape;731;p92"/>
          <p:cNvPicPr preferRelativeResize="0"/>
          <p:nvPr/>
        </p:nvPicPr>
        <p:blipFill rotWithShape="1">
          <a:blip r:embed="rId6">
            <a:alphaModFix/>
          </a:blip>
          <a:srcRect l="13" r="23"/>
          <a:stretch/>
        </p:blipFill>
        <p:spPr>
          <a:xfrm>
            <a:off x="6698700" y="1821325"/>
            <a:ext cx="1801800" cy="1893000"/>
          </a:xfrm>
          <a:prstGeom prst="roundRect">
            <a:avLst>
              <a:gd fmla="val 314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3"/>
          <p:cNvSpPr txBox="1"/>
          <p:nvPr>
            <p:ph idx="1" type="subTitle"/>
          </p:nvPr>
        </p:nvSpPr>
        <p:spPr>
          <a:xfrm>
            <a:off x="4975500" y="2248375"/>
            <a:ext cx="35970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latin typeface="Inter Tight Light"/>
                <a:ea typeface="Inter Tight Light"/>
                <a:cs typeface="Inter Tight Light"/>
                <a:sym typeface="Inter Tight Light"/>
              </a:rPr>
              <a:t>How multifamily operators are utilizing AI to improve asset performance</a:t>
            </a:r>
            <a:endParaRPr/>
          </a:p>
        </p:txBody>
      </p:sp>
      <p:sp>
        <p:nvSpPr>
          <p:cNvPr id="737" name="Google Shape;737;p93"/>
          <p:cNvSpPr txBox="1"/>
          <p:nvPr>
            <p:ph idx="1" type="subTitle"/>
          </p:nvPr>
        </p:nvSpPr>
        <p:spPr>
          <a:xfrm>
            <a:off x="571500" y="2324575"/>
            <a:ext cx="44040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Case Study</a:t>
            </a:r>
            <a:endParaRPr sz="1800"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6"/>
          <p:cNvSpPr txBox="1"/>
          <p:nvPr>
            <p:ph idx="1" type="subTitle"/>
          </p:nvPr>
        </p:nvSpPr>
        <p:spPr>
          <a:xfrm>
            <a:off x="569775" y="2327700"/>
            <a:ext cx="8002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What Challenges Are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We Trying to Overcome?</a:t>
            </a:r>
            <a:br>
              <a:rPr lang="en" sz="4800"/>
            </a:b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latin typeface="Inter Tight Light"/>
                <a:ea typeface="Inter Tight Light"/>
                <a:cs typeface="Inter Tight Light"/>
                <a:sym typeface="Inter Tight Light"/>
              </a:rPr>
              <a:t>Addressing onsite turnover, changing consumer preferences, and industry competition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94"/>
          <p:cNvGrpSpPr/>
          <p:nvPr/>
        </p:nvGrpSpPr>
        <p:grpSpPr>
          <a:xfrm>
            <a:off x="136500" y="2655800"/>
            <a:ext cx="8871000" cy="2362500"/>
            <a:chOff x="136500" y="2646850"/>
            <a:chExt cx="8871000" cy="2362500"/>
          </a:xfrm>
        </p:grpSpPr>
        <p:sp>
          <p:nvSpPr>
            <p:cNvPr id="743" name="Google Shape;743;p94"/>
            <p:cNvSpPr/>
            <p:nvPr/>
          </p:nvSpPr>
          <p:spPr>
            <a:xfrm>
              <a:off x="136500" y="2646850"/>
              <a:ext cx="8871000" cy="2362500"/>
            </a:xfrm>
            <a:prstGeom prst="roundRect">
              <a:avLst>
                <a:gd fmla="val 1640" name="adj"/>
              </a:avLst>
            </a:prstGeom>
            <a:solidFill>
              <a:srgbClr val="EAEAED"/>
            </a:solidFill>
            <a:ln>
              <a:noFill/>
            </a:ln>
          </p:spPr>
          <p:txBody>
            <a:bodyPr anchorCtr="0" anchor="ctr" bIns="91425" lIns="137150" spcFirstLastPara="1" rIns="13715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744" name="Google Shape;744;p94"/>
            <p:cNvSpPr/>
            <p:nvPr/>
          </p:nvSpPr>
          <p:spPr>
            <a:xfrm>
              <a:off x="571500" y="3028750"/>
              <a:ext cx="2631300" cy="1598700"/>
            </a:xfrm>
            <a:prstGeom prst="roundRect">
              <a:avLst>
                <a:gd fmla="val 263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14313" rotWithShape="0" algn="bl" dir="5400000" dist="95250">
                <a:srgbClr val="999999">
                  <a:alpha val="10000"/>
                </a:srgbClr>
              </a:outerShdw>
            </a:effectLst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latin typeface="Inter Tight"/>
                  <a:ea typeface="Inter Tight"/>
                  <a:cs typeface="Inter Tight"/>
                  <a:sym typeface="Inter Tight"/>
                </a:rPr>
                <a:t>“We experience pretty high staff turnover, and that can lead to an inconsistent prospect experience.”</a:t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Jacob Kosior</a:t>
              </a:r>
              <a:br>
                <a:rPr lang="en" sz="95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</a:br>
              <a:r>
                <a:rPr lang="en" sz="950">
                  <a:solidFill>
                    <a:srgbClr val="66666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VP Of Centralization </a:t>
              </a:r>
              <a:endParaRPr sz="950">
                <a:solidFill>
                  <a:srgbClr val="666666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cxnSp>
          <p:nvCxnSpPr>
            <p:cNvPr id="745" name="Google Shape;745;p94"/>
            <p:cNvCxnSpPr/>
            <p:nvPr/>
          </p:nvCxnSpPr>
          <p:spPr>
            <a:xfrm>
              <a:off x="747000" y="3964850"/>
              <a:ext cx="22803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6" name="Google Shape;746;p94"/>
            <p:cNvSpPr/>
            <p:nvPr/>
          </p:nvSpPr>
          <p:spPr>
            <a:xfrm>
              <a:off x="3256350" y="3028750"/>
              <a:ext cx="2631300" cy="1598700"/>
            </a:xfrm>
            <a:prstGeom prst="roundRect">
              <a:avLst>
                <a:gd fmla="val 263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14313" rotWithShape="0" algn="bl" dir="5400000" dist="95250">
                <a:srgbClr val="999999">
                  <a:alpha val="10000"/>
                </a:srgbClr>
              </a:outerShdw>
            </a:effectLst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Inter Tight"/>
                  <a:ea typeface="Inter Tight"/>
                  <a:cs typeface="Inter Tight"/>
                  <a:sym typeface="Inter Tight"/>
                </a:rPr>
                <a:t>“Consistency in collections</a:t>
              </a:r>
              <a:br>
                <a:rPr lang="en" sz="1100">
                  <a:latin typeface="Inter Tight"/>
                  <a:ea typeface="Inter Tight"/>
                  <a:cs typeface="Inter Tight"/>
                  <a:sym typeface="Inter Tight"/>
                </a:rPr>
              </a:br>
              <a:r>
                <a:rPr lang="en" sz="1100">
                  <a:latin typeface="Inter Tight"/>
                  <a:ea typeface="Inter Tight"/>
                  <a:cs typeface="Inter Tight"/>
                  <a:sym typeface="Inter Tight"/>
                </a:rPr>
                <a:t>has been a difficult battle across multiple sites.”</a:t>
              </a:r>
              <a:endParaRPr sz="110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Shane Guillot</a:t>
              </a:r>
              <a:br>
                <a:rPr lang="en" sz="95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</a:br>
              <a:r>
                <a:rPr lang="en" sz="950">
                  <a:solidFill>
                    <a:srgbClr val="66666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Director Of Centralization</a:t>
              </a:r>
              <a:endParaRPr sz="950">
                <a:solidFill>
                  <a:srgbClr val="666666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cxnSp>
          <p:nvCxnSpPr>
            <p:cNvPr id="747" name="Google Shape;747;p94"/>
            <p:cNvCxnSpPr/>
            <p:nvPr/>
          </p:nvCxnSpPr>
          <p:spPr>
            <a:xfrm>
              <a:off x="3431850" y="3964850"/>
              <a:ext cx="22803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8" name="Google Shape;748;p94"/>
            <p:cNvSpPr/>
            <p:nvPr/>
          </p:nvSpPr>
          <p:spPr>
            <a:xfrm>
              <a:off x="5941200" y="3028750"/>
              <a:ext cx="2631300" cy="1598700"/>
            </a:xfrm>
            <a:prstGeom prst="roundRect">
              <a:avLst>
                <a:gd fmla="val 263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14313" rotWithShape="0" algn="bl" dir="5400000" dist="95250">
                <a:srgbClr val="999999">
                  <a:alpha val="10000"/>
                </a:srgbClr>
              </a:outerShdw>
            </a:effectLst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latin typeface="Inter Tight"/>
                  <a:ea typeface="Inter Tight"/>
                  <a:cs typeface="Inter Tight"/>
                  <a:sym typeface="Inter Tight"/>
                </a:rPr>
                <a:t>“Lead inquiries received after-hours typically do not receive a response until the following business day.”</a:t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7638FA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chemeClr val="dk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Brady Dulling</a:t>
              </a:r>
              <a:br>
                <a:rPr lang="en" sz="95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</a:br>
              <a:r>
                <a:rPr lang="en" sz="950">
                  <a:solidFill>
                    <a:srgbClr val="666666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Centralized Leasing Manager</a:t>
              </a:r>
              <a:endParaRPr sz="105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cxnSp>
          <p:nvCxnSpPr>
            <p:cNvPr id="749" name="Google Shape;749;p94"/>
            <p:cNvCxnSpPr/>
            <p:nvPr/>
          </p:nvCxnSpPr>
          <p:spPr>
            <a:xfrm>
              <a:off x="6116700" y="3964850"/>
              <a:ext cx="22803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50" name="Google Shape;750;p94"/>
          <p:cNvGrpSpPr/>
          <p:nvPr/>
        </p:nvGrpSpPr>
        <p:grpSpPr>
          <a:xfrm>
            <a:off x="571500" y="1876582"/>
            <a:ext cx="8147188" cy="602700"/>
            <a:chOff x="571500" y="1616605"/>
            <a:chExt cx="8147188" cy="602700"/>
          </a:xfrm>
        </p:grpSpPr>
        <p:grpSp>
          <p:nvGrpSpPr>
            <p:cNvPr id="751" name="Google Shape;751;p94"/>
            <p:cNvGrpSpPr/>
            <p:nvPr/>
          </p:nvGrpSpPr>
          <p:grpSpPr>
            <a:xfrm>
              <a:off x="717688" y="1687446"/>
              <a:ext cx="2631300" cy="461018"/>
              <a:chOff x="717688" y="1586913"/>
              <a:chExt cx="2631300" cy="461018"/>
            </a:xfrm>
          </p:grpSpPr>
          <p:sp>
            <p:nvSpPr>
              <p:cNvPr id="752" name="Google Shape;752;p94"/>
              <p:cNvSpPr/>
              <p:nvPr/>
            </p:nvSpPr>
            <p:spPr>
              <a:xfrm>
                <a:off x="717688" y="1863130"/>
                <a:ext cx="26313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Inter Tight"/>
                    <a:ea typeface="Inter Tight"/>
                    <a:cs typeface="Inter Tight"/>
                    <a:sym typeface="Inter Tight"/>
                  </a:rPr>
                  <a:t>Managed by EliseAI</a:t>
                </a:r>
                <a:endParaRPr sz="1100">
                  <a:solidFill>
                    <a:srgbClr val="7638FA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753" name="Google Shape;753;p94"/>
              <p:cNvSpPr/>
              <p:nvPr/>
            </p:nvSpPr>
            <p:spPr>
              <a:xfrm>
                <a:off x="717688" y="1586913"/>
                <a:ext cx="23238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rgbClr val="7638FA"/>
                    </a:solidFill>
                    <a:latin typeface="Inter Tight Medium"/>
                    <a:ea typeface="Inter Tight Medium"/>
                    <a:cs typeface="Inter Tight Medium"/>
                    <a:sym typeface="Inter Tight Medium"/>
                  </a:rPr>
                  <a:t>30k Units</a:t>
                </a:r>
                <a:endParaRPr sz="2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endParaRPr>
              </a:p>
            </p:txBody>
          </p:sp>
        </p:grpSp>
        <p:cxnSp>
          <p:nvCxnSpPr>
            <p:cNvPr id="754" name="Google Shape;754;p94"/>
            <p:cNvCxnSpPr/>
            <p:nvPr/>
          </p:nvCxnSpPr>
          <p:spPr>
            <a:xfrm>
              <a:off x="571500" y="1616605"/>
              <a:ext cx="0" cy="6027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55" name="Google Shape;755;p94"/>
            <p:cNvGrpSpPr/>
            <p:nvPr/>
          </p:nvGrpSpPr>
          <p:grpSpPr>
            <a:xfrm>
              <a:off x="3402538" y="1687446"/>
              <a:ext cx="2631300" cy="461018"/>
              <a:chOff x="3402538" y="1556838"/>
              <a:chExt cx="2631300" cy="461018"/>
            </a:xfrm>
          </p:grpSpPr>
          <p:sp>
            <p:nvSpPr>
              <p:cNvPr id="756" name="Google Shape;756;p94"/>
              <p:cNvSpPr/>
              <p:nvPr/>
            </p:nvSpPr>
            <p:spPr>
              <a:xfrm>
                <a:off x="3402538" y="1833055"/>
                <a:ext cx="26313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Inter Tight"/>
                    <a:ea typeface="Inter Tight"/>
                    <a:cs typeface="Inter Tight"/>
                    <a:sym typeface="Inter Tight"/>
                  </a:rPr>
                  <a:t>on NMHC Top 50</a:t>
                </a:r>
                <a:endParaRPr sz="1100"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757" name="Google Shape;757;p94"/>
              <p:cNvSpPr/>
              <p:nvPr/>
            </p:nvSpPr>
            <p:spPr>
              <a:xfrm>
                <a:off x="3402538" y="1556838"/>
                <a:ext cx="23238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rgbClr val="7638FA"/>
                    </a:solidFill>
                    <a:latin typeface="Inter Tight Medium"/>
                    <a:ea typeface="Inter Tight Medium"/>
                    <a:cs typeface="Inter Tight Medium"/>
                    <a:sym typeface="Inter Tight Medium"/>
                  </a:rPr>
                  <a:t>#38</a:t>
                </a:r>
                <a:endParaRPr sz="2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endParaRPr>
              </a:p>
            </p:txBody>
          </p:sp>
        </p:grpSp>
        <p:cxnSp>
          <p:nvCxnSpPr>
            <p:cNvPr id="758" name="Google Shape;758;p94"/>
            <p:cNvCxnSpPr/>
            <p:nvPr/>
          </p:nvCxnSpPr>
          <p:spPr>
            <a:xfrm>
              <a:off x="3256350" y="1616605"/>
              <a:ext cx="0" cy="6027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59" name="Google Shape;759;p94"/>
            <p:cNvGrpSpPr/>
            <p:nvPr/>
          </p:nvGrpSpPr>
          <p:grpSpPr>
            <a:xfrm>
              <a:off x="6087388" y="1687446"/>
              <a:ext cx="2631300" cy="461018"/>
              <a:chOff x="6087388" y="1556838"/>
              <a:chExt cx="2631300" cy="461018"/>
            </a:xfrm>
          </p:grpSpPr>
          <p:sp>
            <p:nvSpPr>
              <p:cNvPr id="760" name="Google Shape;760;p94"/>
              <p:cNvSpPr/>
              <p:nvPr/>
            </p:nvSpPr>
            <p:spPr>
              <a:xfrm>
                <a:off x="6087388" y="1833055"/>
                <a:ext cx="26313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Inter Tight"/>
                    <a:ea typeface="Inter Tight"/>
                    <a:cs typeface="Inter Tight"/>
                    <a:sym typeface="Inter Tight"/>
                  </a:rPr>
                  <a:t>Employees</a:t>
                </a:r>
                <a:endParaRPr sz="1100">
                  <a:solidFill>
                    <a:srgbClr val="7638FA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761" name="Google Shape;761;p94"/>
              <p:cNvSpPr/>
              <p:nvPr/>
            </p:nvSpPr>
            <p:spPr>
              <a:xfrm>
                <a:off x="6087388" y="1556838"/>
                <a:ext cx="2323800" cy="184800"/>
              </a:xfrm>
              <a:prstGeom prst="roundRect">
                <a:avLst>
                  <a:gd fmla="val 4444" name="adj"/>
                </a:avLst>
              </a:prstGeom>
              <a:noFill/>
              <a:ln>
                <a:noFill/>
              </a:ln>
              <a:effectLst>
                <a:outerShdw blurRad="214313" rotWithShape="0" algn="bl" dir="5400000" dist="95250">
                  <a:srgbClr val="999999">
                    <a:alpha val="10000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rgbClr val="7638FA"/>
                    </a:solidFill>
                    <a:latin typeface="Inter Tight Medium"/>
                    <a:ea typeface="Inter Tight Medium"/>
                    <a:cs typeface="Inter Tight Medium"/>
                    <a:sym typeface="Inter Tight Medium"/>
                  </a:rPr>
                  <a:t>2,100</a:t>
                </a:r>
                <a:endParaRPr sz="2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endParaRPr>
              </a:p>
            </p:txBody>
          </p:sp>
        </p:grpSp>
        <p:cxnSp>
          <p:nvCxnSpPr>
            <p:cNvPr id="762" name="Google Shape;762;p94"/>
            <p:cNvCxnSpPr/>
            <p:nvPr/>
          </p:nvCxnSpPr>
          <p:spPr>
            <a:xfrm>
              <a:off x="5941200" y="1616605"/>
              <a:ext cx="0" cy="6027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3" name="Google Shape;763;p94"/>
          <p:cNvGrpSpPr/>
          <p:nvPr/>
        </p:nvGrpSpPr>
        <p:grpSpPr>
          <a:xfrm>
            <a:off x="571500" y="571500"/>
            <a:ext cx="8436100" cy="901789"/>
            <a:chOff x="571500" y="571500"/>
            <a:chExt cx="8436100" cy="901789"/>
          </a:xfrm>
        </p:grpSpPr>
        <p:grpSp>
          <p:nvGrpSpPr>
            <p:cNvPr id="764" name="Google Shape;764;p94"/>
            <p:cNvGrpSpPr/>
            <p:nvPr/>
          </p:nvGrpSpPr>
          <p:grpSpPr>
            <a:xfrm>
              <a:off x="571500" y="571500"/>
              <a:ext cx="3888600" cy="593525"/>
              <a:chOff x="571500" y="571500"/>
              <a:chExt cx="3888600" cy="593525"/>
            </a:xfrm>
          </p:grpSpPr>
          <p:sp>
            <p:nvSpPr>
              <p:cNvPr id="765" name="Google Shape;765;p94"/>
              <p:cNvSpPr txBox="1"/>
              <p:nvPr/>
            </p:nvSpPr>
            <p:spPr>
              <a:xfrm>
                <a:off x="571500" y="795725"/>
                <a:ext cx="3476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latin typeface="Inter Tight Medium"/>
                    <a:ea typeface="Inter Tight Medium"/>
                    <a:cs typeface="Inter Tight Medium"/>
                    <a:sym typeface="Inter Tight Medium"/>
                  </a:rPr>
                  <a:t>Cardinal Group Overview </a:t>
                </a:r>
                <a:endParaRPr sz="2400">
                  <a:solidFill>
                    <a:srgbClr val="000000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endParaRPr>
              </a:p>
            </p:txBody>
          </p:sp>
          <p:sp>
            <p:nvSpPr>
              <p:cNvPr id="766" name="Google Shape;766;p94"/>
              <p:cNvSpPr txBox="1"/>
              <p:nvPr/>
            </p:nvSpPr>
            <p:spPr>
              <a:xfrm>
                <a:off x="571500" y="571500"/>
                <a:ext cx="3888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7638FA"/>
                    </a:solidFill>
                    <a:latin typeface="Inter Tight Medium"/>
                    <a:ea typeface="Inter Tight Medium"/>
                    <a:cs typeface="Inter Tight Medium"/>
                    <a:sym typeface="Inter Tight Medium"/>
                  </a:rPr>
                  <a:t>CUSTOMER STORY</a:t>
                </a:r>
                <a:endParaRPr sz="1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endParaRPr>
              </a:p>
            </p:txBody>
          </p:sp>
        </p:grpSp>
        <p:sp>
          <p:nvSpPr>
            <p:cNvPr id="767" name="Google Shape;767;p94"/>
            <p:cNvSpPr txBox="1"/>
            <p:nvPr/>
          </p:nvSpPr>
          <p:spPr>
            <a:xfrm>
              <a:off x="4420800" y="590325"/>
              <a:ext cx="30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Challenges</a:t>
              </a:r>
              <a:endParaRPr sz="1200"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  <p:grpSp>
          <p:nvGrpSpPr>
            <p:cNvPr id="768" name="Google Shape;768;p94"/>
            <p:cNvGrpSpPr/>
            <p:nvPr/>
          </p:nvGrpSpPr>
          <p:grpSpPr>
            <a:xfrm>
              <a:off x="4416625" y="862025"/>
              <a:ext cx="4590975" cy="169200"/>
              <a:chOff x="571500" y="1929400"/>
              <a:chExt cx="4590975" cy="169200"/>
            </a:xfrm>
          </p:grpSpPr>
          <p:sp>
            <p:nvSpPr>
              <p:cNvPr id="769" name="Google Shape;769;p94"/>
              <p:cNvSpPr txBox="1"/>
              <p:nvPr/>
            </p:nvSpPr>
            <p:spPr>
              <a:xfrm>
                <a:off x="781275" y="1929400"/>
                <a:ext cx="4381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rPr>
                  <a:t>High Staff Turnover Leading to an Inconsistent Prospect Experience</a:t>
                </a:r>
                <a:endParaRPr sz="11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pic>
            <p:nvPicPr>
              <p:cNvPr id="770" name="Google Shape;770;p9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1500" y="1978990"/>
                <a:ext cx="109752" cy="79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1" name="Google Shape;771;p94"/>
            <p:cNvGrpSpPr/>
            <p:nvPr/>
          </p:nvGrpSpPr>
          <p:grpSpPr>
            <a:xfrm>
              <a:off x="4416625" y="1075489"/>
              <a:ext cx="3068466" cy="169200"/>
              <a:chOff x="571500" y="1929389"/>
              <a:chExt cx="3068466" cy="169200"/>
            </a:xfrm>
          </p:grpSpPr>
          <p:sp>
            <p:nvSpPr>
              <p:cNvPr id="772" name="Google Shape;772;p94"/>
              <p:cNvSpPr txBox="1"/>
              <p:nvPr/>
            </p:nvSpPr>
            <p:spPr>
              <a:xfrm>
                <a:off x="781266" y="1929389"/>
                <a:ext cx="2858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rPr>
                  <a:t>Elevated Delinquency Rates</a:t>
                </a:r>
                <a:endParaRPr sz="11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pic>
            <p:nvPicPr>
              <p:cNvPr id="773" name="Google Shape;773;p9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1500" y="1978990"/>
                <a:ext cx="109752" cy="79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4" name="Google Shape;774;p94"/>
            <p:cNvGrpSpPr/>
            <p:nvPr/>
          </p:nvGrpSpPr>
          <p:grpSpPr>
            <a:xfrm>
              <a:off x="4416625" y="1304089"/>
              <a:ext cx="3068466" cy="169200"/>
              <a:chOff x="571500" y="1929389"/>
              <a:chExt cx="3068466" cy="169200"/>
            </a:xfrm>
          </p:grpSpPr>
          <p:sp>
            <p:nvSpPr>
              <p:cNvPr id="775" name="Google Shape;775;p94"/>
              <p:cNvSpPr txBox="1"/>
              <p:nvPr/>
            </p:nvSpPr>
            <p:spPr>
              <a:xfrm>
                <a:off x="781266" y="1929389"/>
                <a:ext cx="2858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Inter Tight"/>
                    <a:ea typeface="Inter Tight"/>
                    <a:cs typeface="Inter Tight"/>
                    <a:sym typeface="Inter Tight"/>
                  </a:rPr>
                  <a:t>Slow Response Time to After-hour Leads</a:t>
                </a:r>
                <a:endParaRPr sz="11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pic>
            <p:nvPicPr>
              <p:cNvPr id="776" name="Google Shape;776;p9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1500" y="1978990"/>
                <a:ext cx="109752" cy="791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95"/>
          <p:cNvGrpSpPr/>
          <p:nvPr/>
        </p:nvGrpSpPr>
        <p:grpSpPr>
          <a:xfrm>
            <a:off x="571500" y="2315259"/>
            <a:ext cx="3897300" cy="658836"/>
            <a:chOff x="571500" y="1858059"/>
            <a:chExt cx="3897300" cy="658836"/>
          </a:xfrm>
        </p:grpSpPr>
        <p:sp>
          <p:nvSpPr>
            <p:cNvPr id="782" name="Google Shape;782;p95"/>
            <p:cNvSpPr txBox="1"/>
            <p:nvPr/>
          </p:nvSpPr>
          <p:spPr>
            <a:xfrm>
              <a:off x="571500" y="2332095"/>
              <a:ext cx="3897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Automated 90% 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of delinquency communications</a:t>
              </a:r>
              <a:endParaRPr sz="12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pic>
          <p:nvPicPr>
            <p:cNvPr id="783" name="Google Shape;783;p95"/>
            <p:cNvPicPr preferRelativeResize="0"/>
            <p:nvPr/>
          </p:nvPicPr>
          <p:blipFill rotWithShape="1">
            <a:blip r:embed="rId3">
              <a:alphaModFix/>
            </a:blip>
            <a:srcRect b="0" l="129" r="119" t="0"/>
            <a:stretch/>
          </p:blipFill>
          <p:spPr>
            <a:xfrm>
              <a:off x="571500" y="1858059"/>
              <a:ext cx="338340" cy="338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95"/>
          <p:cNvGrpSpPr/>
          <p:nvPr/>
        </p:nvGrpSpPr>
        <p:grpSpPr>
          <a:xfrm>
            <a:off x="4693659" y="2315259"/>
            <a:ext cx="3897300" cy="889536"/>
            <a:chOff x="4693659" y="1858059"/>
            <a:chExt cx="3897300" cy="889536"/>
          </a:xfrm>
        </p:grpSpPr>
        <p:sp>
          <p:nvSpPr>
            <p:cNvPr id="785" name="Google Shape;785;p95"/>
            <p:cNvSpPr txBox="1"/>
            <p:nvPr/>
          </p:nvSpPr>
          <p:spPr>
            <a:xfrm>
              <a:off x="4693659" y="2332095"/>
              <a:ext cx="3897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Reduced delinquency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 rates by 300 bps,</a:t>
              </a:r>
              <a:b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</a:b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from </a:t>
              </a:r>
              <a:r>
                <a:rPr lang="en" sz="1200"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7% to 4%</a:t>
              </a:r>
              <a:endParaRPr sz="1200"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pic>
          <p:nvPicPr>
            <p:cNvPr id="786" name="Google Shape;786;p95"/>
            <p:cNvPicPr preferRelativeResize="0"/>
            <p:nvPr/>
          </p:nvPicPr>
          <p:blipFill rotWithShape="1">
            <a:blip r:embed="rId4">
              <a:alphaModFix/>
            </a:blip>
            <a:srcRect b="0" l="0" r="10" t="0"/>
            <a:stretch/>
          </p:blipFill>
          <p:spPr>
            <a:xfrm>
              <a:off x="4693659" y="1858059"/>
              <a:ext cx="338336" cy="338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7" name="Google Shape;787;p95"/>
          <p:cNvGrpSpPr/>
          <p:nvPr/>
        </p:nvGrpSpPr>
        <p:grpSpPr>
          <a:xfrm>
            <a:off x="571500" y="3599881"/>
            <a:ext cx="3897300" cy="886751"/>
            <a:chOff x="571500" y="3447481"/>
            <a:chExt cx="3897300" cy="886751"/>
          </a:xfrm>
        </p:grpSpPr>
        <p:sp>
          <p:nvSpPr>
            <p:cNvPr id="788" name="Google Shape;788;p95"/>
            <p:cNvSpPr txBox="1"/>
            <p:nvPr/>
          </p:nvSpPr>
          <p:spPr>
            <a:xfrm>
              <a:off x="571500" y="3918732"/>
              <a:ext cx="3897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44%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 of leads coming in after-hours, </a:t>
              </a:r>
              <a:b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</a:b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100% 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immediate response rate</a:t>
              </a:r>
              <a:endParaRPr sz="1200"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pic>
          <p:nvPicPr>
            <p:cNvPr id="789" name="Google Shape;789;p95"/>
            <p:cNvPicPr preferRelativeResize="0"/>
            <p:nvPr/>
          </p:nvPicPr>
          <p:blipFill rotWithShape="1">
            <a:blip r:embed="rId5">
              <a:alphaModFix/>
            </a:blip>
            <a:srcRect b="0" l="129" r="119" t="0"/>
            <a:stretch/>
          </p:blipFill>
          <p:spPr>
            <a:xfrm>
              <a:off x="571500" y="3447481"/>
              <a:ext cx="338340" cy="338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0" name="Google Shape;790;p95"/>
          <p:cNvGrpSpPr/>
          <p:nvPr/>
        </p:nvGrpSpPr>
        <p:grpSpPr>
          <a:xfrm>
            <a:off x="4693659" y="3599881"/>
            <a:ext cx="3897300" cy="886751"/>
            <a:chOff x="4693659" y="3447481"/>
            <a:chExt cx="3897300" cy="886751"/>
          </a:xfrm>
        </p:grpSpPr>
        <p:sp>
          <p:nvSpPr>
            <p:cNvPr id="791" name="Google Shape;791;p95"/>
            <p:cNvSpPr txBox="1"/>
            <p:nvPr/>
          </p:nvSpPr>
          <p:spPr>
            <a:xfrm>
              <a:off x="4693659" y="3918732"/>
              <a:ext cx="3897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53,331 follow-ups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 sent by AI, increasing lead to </a:t>
              </a:r>
              <a:b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</a:b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tour rate to </a:t>
              </a: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25%</a:t>
              </a:r>
              <a:r>
                <a:rPr lang="en" sz="1200">
                  <a:latin typeface="Inter Tight"/>
                  <a:ea typeface="Inter Tight"/>
                  <a:cs typeface="Inter Tight"/>
                  <a:sym typeface="Inter Tight"/>
                </a:rPr>
                <a:t> and lead to application rate to </a:t>
              </a:r>
              <a:r>
                <a:rPr lang="en" sz="1200">
                  <a:latin typeface="Inter Tight Medium"/>
                  <a:ea typeface="Inter Tight Medium"/>
                  <a:cs typeface="Inter Tight Medium"/>
                  <a:sym typeface="Inter Tight Medium"/>
                </a:rPr>
                <a:t>7%</a:t>
              </a:r>
              <a:endParaRPr sz="1200"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  <p:pic>
          <p:nvPicPr>
            <p:cNvPr id="792" name="Google Shape;792;p95"/>
            <p:cNvPicPr preferRelativeResize="0"/>
            <p:nvPr/>
          </p:nvPicPr>
          <p:blipFill rotWithShape="1">
            <a:blip r:embed="rId6">
              <a:alphaModFix/>
            </a:blip>
            <a:srcRect b="0" l="129" r="129" t="0"/>
            <a:stretch/>
          </p:blipFill>
          <p:spPr>
            <a:xfrm>
              <a:off x="4693659" y="3447481"/>
              <a:ext cx="338337" cy="338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3" name="Google Shape;793;p95"/>
          <p:cNvGrpSpPr/>
          <p:nvPr/>
        </p:nvGrpSpPr>
        <p:grpSpPr>
          <a:xfrm>
            <a:off x="571500" y="571500"/>
            <a:ext cx="6428400" cy="1125259"/>
            <a:chOff x="571500" y="571500"/>
            <a:chExt cx="6428400" cy="1125259"/>
          </a:xfrm>
        </p:grpSpPr>
        <p:sp>
          <p:nvSpPr>
            <p:cNvPr id="794" name="Google Shape;794;p95"/>
            <p:cNvSpPr txBox="1"/>
            <p:nvPr/>
          </p:nvSpPr>
          <p:spPr>
            <a:xfrm>
              <a:off x="571500" y="795725"/>
              <a:ext cx="5526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Inter Tight Medium"/>
                  <a:ea typeface="Inter Tight Medium"/>
                  <a:cs typeface="Inter Tight Medium"/>
                  <a:sym typeface="Inter Tight Medium"/>
                </a:rPr>
                <a:t>Cardinal Group Results</a:t>
              </a:r>
              <a:endParaRPr sz="2400"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  <p:sp>
          <p:nvSpPr>
            <p:cNvPr id="795" name="Google Shape;795;p95"/>
            <p:cNvSpPr txBox="1"/>
            <p:nvPr/>
          </p:nvSpPr>
          <p:spPr>
            <a:xfrm>
              <a:off x="571500" y="571500"/>
              <a:ext cx="3888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7638FA"/>
                  </a:solidFill>
                  <a:latin typeface="Inter Tight Medium"/>
                  <a:ea typeface="Inter Tight Medium"/>
                  <a:cs typeface="Inter Tight Medium"/>
                  <a:sym typeface="Inter Tight Medium"/>
                </a:rPr>
                <a:t>CUSTOMER STORY</a:t>
              </a:r>
              <a:endParaRPr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endParaRPr>
            </a:p>
          </p:txBody>
        </p:sp>
        <p:sp>
          <p:nvSpPr>
            <p:cNvPr id="796" name="Google Shape;796;p95"/>
            <p:cNvSpPr txBox="1"/>
            <p:nvPr/>
          </p:nvSpPr>
          <p:spPr>
            <a:xfrm>
              <a:off x="571500" y="1299559"/>
              <a:ext cx="64284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Achieved new efficiencies in their operations; improved </a:t>
              </a:r>
              <a:r>
                <a:rPr lang="en" sz="12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rent collection, while improving their </a:t>
              </a:r>
              <a:r>
                <a:rPr lang="en" sz="1200"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leasing process to ensure consistent, timely follow-ups with all prospects</a:t>
              </a:r>
              <a:endParaRPr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cxnSp>
        <p:nvCxnSpPr>
          <p:cNvPr id="797" name="Google Shape;797;p95"/>
          <p:cNvCxnSpPr/>
          <p:nvPr/>
        </p:nvCxnSpPr>
        <p:spPr>
          <a:xfrm>
            <a:off x="4693650" y="3455175"/>
            <a:ext cx="38973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95"/>
          <p:cNvCxnSpPr/>
          <p:nvPr/>
        </p:nvCxnSpPr>
        <p:spPr>
          <a:xfrm>
            <a:off x="4693650" y="2131300"/>
            <a:ext cx="38973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95"/>
          <p:cNvCxnSpPr/>
          <p:nvPr/>
        </p:nvCxnSpPr>
        <p:spPr>
          <a:xfrm>
            <a:off x="571500" y="3455175"/>
            <a:ext cx="38973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0" name="Google Shape;800;p95"/>
          <p:cNvCxnSpPr/>
          <p:nvPr/>
        </p:nvCxnSpPr>
        <p:spPr>
          <a:xfrm>
            <a:off x="571500" y="2131300"/>
            <a:ext cx="38973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6"/>
          <p:cNvSpPr txBox="1"/>
          <p:nvPr>
            <p:ph idx="1" type="subTitle"/>
          </p:nvPr>
        </p:nvSpPr>
        <p:spPr>
          <a:xfrm>
            <a:off x="571500" y="2324575"/>
            <a:ext cx="55665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7"/>
          <p:cNvSpPr/>
          <p:nvPr/>
        </p:nvSpPr>
        <p:spPr>
          <a:xfrm>
            <a:off x="571500" y="2936202"/>
            <a:ext cx="2634300" cy="6981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Well defined knowledge boundaries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11" name="Google Shape;811;p97"/>
          <p:cNvSpPr txBox="1"/>
          <p:nvPr/>
        </p:nvSpPr>
        <p:spPr>
          <a:xfrm>
            <a:off x="571500" y="800100"/>
            <a:ext cx="58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Understanding AI Capabilities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12" name="Google Shape;812;p97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Change Management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13" name="Google Shape;813;p97"/>
          <p:cNvSpPr txBox="1"/>
          <p:nvPr/>
        </p:nvSpPr>
        <p:spPr>
          <a:xfrm>
            <a:off x="575700" y="4190275"/>
            <a:ext cx="7470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AI will not replace the human touch</a:t>
            </a: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. However, it will free you from the mundane tasks that keep onsite and centralized employees from reaching their full potential. </a:t>
            </a:r>
            <a:r>
              <a:rPr lang="en" sz="12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AI will not replace you. It will empower you.</a:t>
            </a: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 sz="12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cxnSp>
        <p:nvCxnSpPr>
          <p:cNvPr id="814" name="Google Shape;814;p97"/>
          <p:cNvCxnSpPr/>
          <p:nvPr/>
        </p:nvCxnSpPr>
        <p:spPr>
          <a:xfrm>
            <a:off x="571500" y="4018175"/>
            <a:ext cx="8001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5" name="Google Shape;815;p97"/>
          <p:cNvSpPr/>
          <p:nvPr/>
        </p:nvSpPr>
        <p:spPr>
          <a:xfrm>
            <a:off x="571500" y="1562102"/>
            <a:ext cx="2634300" cy="405300"/>
          </a:xfrm>
          <a:prstGeom prst="roundRect">
            <a:avLst>
              <a:gd fmla="val 444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137150" spcFirstLastPara="1" rIns="13715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Chatbot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16" name="Google Shape;816;p97"/>
          <p:cNvSpPr/>
          <p:nvPr/>
        </p:nvSpPr>
        <p:spPr>
          <a:xfrm>
            <a:off x="571500" y="2018002"/>
            <a:ext cx="2634300" cy="8676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Provides coherent, context-aware responses that keep conversations flowing.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17" name="Google Shape;817;p97"/>
          <p:cNvSpPr/>
          <p:nvPr/>
        </p:nvSpPr>
        <p:spPr>
          <a:xfrm>
            <a:off x="3254850" y="2936202"/>
            <a:ext cx="2634300" cy="6981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Tailored to specific objectives. Constantly learning.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18" name="Google Shape;818;p97"/>
          <p:cNvSpPr/>
          <p:nvPr/>
        </p:nvSpPr>
        <p:spPr>
          <a:xfrm>
            <a:off x="3254850" y="1562102"/>
            <a:ext cx="2634300" cy="405300"/>
          </a:xfrm>
          <a:prstGeom prst="roundRect">
            <a:avLst>
              <a:gd fmla="val 4444" name="adj"/>
            </a:avLst>
          </a:prstGeom>
          <a:solidFill>
            <a:srgbClr val="7638FA"/>
          </a:solidFill>
          <a:ln>
            <a:noFill/>
          </a:ln>
        </p:spPr>
        <p:txBody>
          <a:bodyPr anchorCtr="0" anchor="ctr" bIns="91425" lIns="137150" spcFirstLastPara="1" rIns="13715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Your AI Assistant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19" name="Google Shape;819;p97"/>
          <p:cNvSpPr/>
          <p:nvPr/>
        </p:nvSpPr>
        <p:spPr>
          <a:xfrm>
            <a:off x="3254850" y="2018002"/>
            <a:ext cx="2634300" cy="8676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 conversational system using generative models that enable richer dialogues.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20" name="Google Shape;820;p97"/>
          <p:cNvSpPr/>
          <p:nvPr/>
        </p:nvSpPr>
        <p:spPr>
          <a:xfrm>
            <a:off x="5938200" y="2936202"/>
            <a:ext cx="2634300" cy="6981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Fewer constraints on structure 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or content.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21" name="Google Shape;821;p97"/>
          <p:cNvSpPr/>
          <p:nvPr/>
        </p:nvSpPr>
        <p:spPr>
          <a:xfrm>
            <a:off x="5938200" y="1562102"/>
            <a:ext cx="2634300" cy="405300"/>
          </a:xfrm>
          <a:prstGeom prst="roundRect">
            <a:avLst>
              <a:gd fmla="val 444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137150" spcFirstLastPara="1" rIns="13715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Generative AI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22" name="Google Shape;822;p97"/>
          <p:cNvSpPr/>
          <p:nvPr/>
        </p:nvSpPr>
        <p:spPr>
          <a:xfrm>
            <a:off x="5938200" y="2018002"/>
            <a:ext cx="2634300" cy="867600"/>
          </a:xfrm>
          <a:prstGeom prst="roundRect">
            <a:avLst>
              <a:gd fmla="val 1091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Creates original content 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and identifies patterns from massive datasets.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8"/>
          <p:cNvSpPr txBox="1"/>
          <p:nvPr/>
        </p:nvSpPr>
        <p:spPr>
          <a:xfrm>
            <a:off x="775375" y="2007600"/>
            <a:ext cx="2992500" cy="19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24/7 responses across webchat, email, text, and VoiceAI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AI responds within 5 minutes to keep leads warm and reduce lead unresponsiveness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Answers questions about unit availability and pricing, amenities, and community guidelines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Nurtures prospects during their leasing journey to keep them informed and engaged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828" name="Google Shape;82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65602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116009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90806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641213"/>
            <a:ext cx="109752" cy="79103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8"/>
          <p:cNvSpPr txBox="1"/>
          <p:nvPr/>
        </p:nvSpPr>
        <p:spPr>
          <a:xfrm>
            <a:off x="571500" y="800100"/>
            <a:ext cx="35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Lead Management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33" name="Google Shape;833;p98"/>
          <p:cNvSpPr txBox="1"/>
          <p:nvPr/>
        </p:nvSpPr>
        <p:spPr>
          <a:xfrm>
            <a:off x="571500" y="1245600"/>
            <a:ext cx="37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Your AI assistant responds to all new prospects and keeps them engaged with consistent follow-ups to match your preferred follow-up schedule.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834" name="Google Shape;83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  <p:sp>
        <p:nvSpPr>
          <p:cNvPr id="835" name="Google Shape;835;p98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LEASINGAI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9"/>
          <p:cNvSpPr/>
          <p:nvPr/>
        </p:nvSpPr>
        <p:spPr>
          <a:xfrm>
            <a:off x="3733150" y="2510130"/>
            <a:ext cx="4536000" cy="2100600"/>
          </a:xfrm>
          <a:prstGeom prst="roundRect">
            <a:avLst>
              <a:gd fmla="val 1205" name="adj"/>
            </a:avLst>
          </a:prstGeom>
          <a:solidFill>
            <a:srgbClr val="F2F1FF"/>
          </a:solidFill>
          <a:ln cap="flat" cmpd="sng" w="9525">
            <a:solidFill>
              <a:srgbClr val="C1B8FF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320025" spcFirstLastPara="1" rIns="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ensures 24/7 responsiveness, keeping leads warm and engaged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sends post-tour materials, so you can focus on the next prospect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serves as your scheduling assistant – no more back-and-forths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asks qualifying questions and routes leads intelligently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reminds prospects about upcoming tour commitments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is learning constantly and will not provide information beyond its scope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41" name="Google Shape;841;p99"/>
          <p:cNvSpPr/>
          <p:nvPr/>
        </p:nvSpPr>
        <p:spPr>
          <a:xfrm>
            <a:off x="874875" y="2510125"/>
            <a:ext cx="2823000" cy="2100600"/>
          </a:xfrm>
          <a:prstGeom prst="roundRect">
            <a:avLst>
              <a:gd fmla="val 1163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137150" spcFirstLastPara="1" rIns="0" wrap="square" tIns="13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After-hours calls, texts, emails, and web chats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Delayed tour follow-up messages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Overwhelming lead volume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Unqualified leads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Frequent tour cancellations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Inaccurate and inconsistent  information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842" name="Google Shape;842;p99"/>
          <p:cNvCxnSpPr/>
          <p:nvPr/>
        </p:nvCxnSpPr>
        <p:spPr>
          <a:xfrm>
            <a:off x="1022087" y="2900209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3" name="Google Shape;843;p99"/>
          <p:cNvCxnSpPr/>
          <p:nvPr/>
        </p:nvCxnSpPr>
        <p:spPr>
          <a:xfrm>
            <a:off x="1022087" y="3224506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4" name="Google Shape;844;p99"/>
          <p:cNvCxnSpPr/>
          <p:nvPr/>
        </p:nvCxnSpPr>
        <p:spPr>
          <a:xfrm>
            <a:off x="1022087" y="3548804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5" name="Google Shape;845;p99"/>
          <p:cNvSpPr/>
          <p:nvPr/>
        </p:nvSpPr>
        <p:spPr>
          <a:xfrm>
            <a:off x="874863" y="2083238"/>
            <a:ext cx="2823000" cy="384300"/>
          </a:xfrm>
          <a:prstGeom prst="roundRect">
            <a:avLst>
              <a:gd fmla="val 7647" name="adj"/>
            </a:avLst>
          </a:prstGeom>
          <a:solidFill>
            <a:schemeClr val="dk1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Challenge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46" name="Google Shape;846;p99"/>
          <p:cNvSpPr/>
          <p:nvPr/>
        </p:nvSpPr>
        <p:spPr>
          <a:xfrm>
            <a:off x="3733137" y="2083238"/>
            <a:ext cx="4536000" cy="384300"/>
          </a:xfrm>
          <a:prstGeom prst="roundRect">
            <a:avLst>
              <a:gd fmla="val 7647" name="adj"/>
            </a:avLst>
          </a:prstGeom>
          <a:solidFill>
            <a:schemeClr val="accent2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How AI Can Assist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847" name="Google Shape;84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2703366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027760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352154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676549"/>
            <a:ext cx="91197" cy="65752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99"/>
          <p:cNvSpPr txBox="1"/>
          <p:nvPr/>
        </p:nvSpPr>
        <p:spPr>
          <a:xfrm>
            <a:off x="575700" y="801600"/>
            <a:ext cx="67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Overcoming Leasing Challenges</a:t>
            </a:r>
            <a:endParaRPr sz="2400">
              <a:solidFill>
                <a:schemeClr val="dk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52" name="Google Shape;852;p99"/>
          <p:cNvSpPr txBox="1"/>
          <p:nvPr>
            <p:ph idx="1" type="subTitle"/>
          </p:nvPr>
        </p:nvSpPr>
        <p:spPr>
          <a:xfrm>
            <a:off x="575700" y="1247100"/>
            <a:ext cx="52884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/>
              <a:t>AI-supported leasing unlocks </a:t>
            </a:r>
            <a:r>
              <a:rPr lang="en">
                <a:solidFill>
                  <a:schemeClr val="accent2"/>
                </a:solidFill>
              </a:rPr>
              <a:t>more tours</a:t>
            </a:r>
            <a:r>
              <a:rPr lang="en"/>
              <a:t>, higher quality tours,</a:t>
            </a:r>
            <a:r>
              <a:rPr lang="en">
                <a:solidFill>
                  <a:schemeClr val="accent2"/>
                </a:solidFill>
              </a:rPr>
              <a:t> faster conversions</a:t>
            </a:r>
            <a:r>
              <a:rPr lang="en"/>
              <a:t>, and ultimately, bigger leasing bonuses and </a:t>
            </a:r>
            <a:r>
              <a:rPr lang="en">
                <a:solidFill>
                  <a:schemeClr val="accent2"/>
                </a:solidFill>
              </a:rPr>
              <a:t>happier residents</a:t>
            </a:r>
            <a:r>
              <a:rPr lang="en"/>
              <a:t>.   </a:t>
            </a:r>
            <a:endParaRPr/>
          </a:p>
        </p:txBody>
      </p:sp>
      <p:pic>
        <p:nvPicPr>
          <p:cNvPr id="853" name="Google Shape;85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4325337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4000943"/>
            <a:ext cx="91197" cy="65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99"/>
          <p:cNvCxnSpPr/>
          <p:nvPr/>
        </p:nvCxnSpPr>
        <p:spPr>
          <a:xfrm>
            <a:off x="1022087" y="4197398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6" name="Google Shape;856;p99"/>
          <p:cNvCxnSpPr/>
          <p:nvPr/>
        </p:nvCxnSpPr>
        <p:spPr>
          <a:xfrm>
            <a:off x="1022087" y="3873101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7" name="Google Shape;857;p99"/>
          <p:cNvCxnSpPr/>
          <p:nvPr/>
        </p:nvCxnSpPr>
        <p:spPr>
          <a:xfrm>
            <a:off x="3887541" y="2900200"/>
            <a:ext cx="4197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8" name="Google Shape;858;p99"/>
          <p:cNvCxnSpPr/>
          <p:nvPr/>
        </p:nvCxnSpPr>
        <p:spPr>
          <a:xfrm>
            <a:off x="3887541" y="3224500"/>
            <a:ext cx="4197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9" name="Google Shape;859;p99"/>
          <p:cNvCxnSpPr/>
          <p:nvPr/>
        </p:nvCxnSpPr>
        <p:spPr>
          <a:xfrm>
            <a:off x="3887541" y="3548800"/>
            <a:ext cx="4197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0" name="Google Shape;860;p99"/>
          <p:cNvCxnSpPr/>
          <p:nvPr/>
        </p:nvCxnSpPr>
        <p:spPr>
          <a:xfrm>
            <a:off x="3887541" y="4197400"/>
            <a:ext cx="4197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99"/>
          <p:cNvCxnSpPr/>
          <p:nvPr/>
        </p:nvCxnSpPr>
        <p:spPr>
          <a:xfrm>
            <a:off x="3887541" y="3873100"/>
            <a:ext cx="4197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2" name="Google Shape;862;p99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LEASING</a:t>
            </a: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0"/>
          <p:cNvSpPr txBox="1"/>
          <p:nvPr>
            <p:ph type="title"/>
          </p:nvPr>
        </p:nvSpPr>
        <p:spPr>
          <a:xfrm>
            <a:off x="571500" y="801600"/>
            <a:ext cx="33645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Delinquency</a:t>
            </a:r>
            <a:endParaRPr/>
          </a:p>
        </p:txBody>
      </p:sp>
      <p:sp>
        <p:nvSpPr>
          <p:cNvPr id="868" name="Google Shape;868;p100"/>
          <p:cNvSpPr txBox="1"/>
          <p:nvPr/>
        </p:nvSpPr>
        <p:spPr>
          <a:xfrm>
            <a:off x="571500" y="1245175"/>
            <a:ext cx="3798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AI sends personalized rent reminders and delinquency notices to current and past renters.</a:t>
            </a:r>
            <a:endParaRPr sz="1200">
              <a:solidFill>
                <a:srgbClr val="1D1C1D"/>
              </a:solidFill>
              <a:highlight>
                <a:srgbClr val="F8F8F8"/>
              </a:highlight>
            </a:endParaRPr>
          </a:p>
        </p:txBody>
      </p:sp>
      <p:sp>
        <p:nvSpPr>
          <p:cNvPr id="869" name="Google Shape;869;p100"/>
          <p:cNvSpPr txBox="1"/>
          <p:nvPr/>
        </p:nvSpPr>
        <p:spPr>
          <a:xfrm>
            <a:off x="798375" y="1870975"/>
            <a:ext cx="3169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Custom scheduling for rent reminders and notices with conversational AI to respond to resident questions regarding their charges.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Shares ledger details via email and text message in order to proactively answer resident questions about charges.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Continues outreach on a customize schedule to reduce the need for onsite teams to follow-up with residents about their outstanding balances.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Pause communications at any time to resolve disputes or when starting the eviction process.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870" name="Google Shape;87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934925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722738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510563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4298388"/>
            <a:ext cx="109752" cy="79103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00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875" name="Google Shape;87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1"/>
          <p:cNvSpPr/>
          <p:nvPr/>
        </p:nvSpPr>
        <p:spPr>
          <a:xfrm>
            <a:off x="3733138" y="2510113"/>
            <a:ext cx="4536000" cy="1526700"/>
          </a:xfrm>
          <a:prstGeom prst="roundRect">
            <a:avLst>
              <a:gd fmla="val 1205" name="adj"/>
            </a:avLst>
          </a:prstGeom>
          <a:solidFill>
            <a:srgbClr val="F2F1FF"/>
          </a:solidFill>
          <a:ln cap="flat" cmpd="sng" w="9525">
            <a:solidFill>
              <a:srgbClr val="C1B8FF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320025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expands your ability to send frequent, omnichannel touchpoints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saves a record of every phone, text, email, and chat conversation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makes it easy to set up payment plans and handles reminders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scores calls to ensure agents are not violating SOPs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881" name="Google Shape;881;p101"/>
          <p:cNvSpPr/>
          <p:nvPr/>
        </p:nvSpPr>
        <p:spPr>
          <a:xfrm>
            <a:off x="874863" y="2510113"/>
            <a:ext cx="2823000" cy="1526700"/>
          </a:xfrm>
          <a:prstGeom prst="roundRect">
            <a:avLst>
              <a:gd fmla="val 1163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137150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Unresponsive residents carrying a balance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Inaccurate and incomplete delinquency notes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Complicated payment plan management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Improper collections protocols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882" name="Google Shape;882;p101"/>
          <p:cNvCxnSpPr/>
          <p:nvPr/>
        </p:nvCxnSpPr>
        <p:spPr>
          <a:xfrm>
            <a:off x="1022087" y="2905845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3" name="Google Shape;883;p101"/>
          <p:cNvCxnSpPr/>
          <p:nvPr/>
        </p:nvCxnSpPr>
        <p:spPr>
          <a:xfrm>
            <a:off x="1022087" y="3247773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4" name="Google Shape;884;p101"/>
          <p:cNvCxnSpPr/>
          <p:nvPr/>
        </p:nvCxnSpPr>
        <p:spPr>
          <a:xfrm>
            <a:off x="1022087" y="3599973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5" name="Google Shape;885;p101"/>
          <p:cNvSpPr/>
          <p:nvPr/>
        </p:nvSpPr>
        <p:spPr>
          <a:xfrm>
            <a:off x="874863" y="2083238"/>
            <a:ext cx="2823000" cy="384300"/>
          </a:xfrm>
          <a:prstGeom prst="roundRect">
            <a:avLst>
              <a:gd fmla="val 7647" name="adj"/>
            </a:avLst>
          </a:prstGeom>
          <a:solidFill>
            <a:schemeClr val="dk1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Challenge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86" name="Google Shape;886;p101"/>
          <p:cNvSpPr/>
          <p:nvPr/>
        </p:nvSpPr>
        <p:spPr>
          <a:xfrm>
            <a:off x="3733137" y="2083238"/>
            <a:ext cx="4536000" cy="384300"/>
          </a:xfrm>
          <a:prstGeom prst="roundRect">
            <a:avLst>
              <a:gd fmla="val 7647" name="adj"/>
            </a:avLst>
          </a:prstGeom>
          <a:solidFill>
            <a:schemeClr val="accent2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How AI Can Assist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887" name="Google Shape;88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2703366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047056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390747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734437"/>
            <a:ext cx="91197" cy="65752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101"/>
          <p:cNvSpPr txBox="1"/>
          <p:nvPr/>
        </p:nvSpPr>
        <p:spPr>
          <a:xfrm>
            <a:off x="575700" y="801600"/>
            <a:ext cx="67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Overcoming Collections Challenges</a:t>
            </a:r>
            <a:endParaRPr sz="2400">
              <a:solidFill>
                <a:schemeClr val="dk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892" name="Google Shape;892;p101"/>
          <p:cNvSpPr txBox="1"/>
          <p:nvPr>
            <p:ph idx="1" type="subTitle"/>
          </p:nvPr>
        </p:nvSpPr>
        <p:spPr>
          <a:xfrm>
            <a:off x="575700" y="1247100"/>
            <a:ext cx="7470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/>
              <a:t>AI-supported collections unlocks </a:t>
            </a:r>
            <a:r>
              <a:rPr lang="en">
                <a:solidFill>
                  <a:schemeClr val="accent2"/>
                </a:solidFill>
              </a:rPr>
              <a:t>increased collections rates</a:t>
            </a:r>
            <a:r>
              <a:rPr lang="en"/>
              <a:t>, accelerated collections,</a:t>
            </a:r>
            <a:r>
              <a:rPr lang="en">
                <a:solidFill>
                  <a:schemeClr val="accent2"/>
                </a:solidFill>
              </a:rPr>
              <a:t> greater visibility into delinquent resident interactions </a:t>
            </a:r>
            <a:r>
              <a:rPr lang="en"/>
              <a:t>, and ultimately, less bad debt and </a:t>
            </a:r>
            <a:r>
              <a:rPr lang="en">
                <a:solidFill>
                  <a:schemeClr val="accent2"/>
                </a:solidFill>
              </a:rPr>
              <a:t>fewer burnt-out AR managers</a:t>
            </a:r>
            <a:r>
              <a:rPr lang="en"/>
              <a:t>.</a:t>
            </a:r>
            <a:endParaRPr/>
          </a:p>
        </p:txBody>
      </p:sp>
      <p:cxnSp>
        <p:nvCxnSpPr>
          <p:cNvPr id="893" name="Google Shape;893;p101"/>
          <p:cNvCxnSpPr/>
          <p:nvPr/>
        </p:nvCxnSpPr>
        <p:spPr>
          <a:xfrm>
            <a:off x="3887563" y="2905838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4" name="Google Shape;894;p101"/>
          <p:cNvCxnSpPr/>
          <p:nvPr/>
        </p:nvCxnSpPr>
        <p:spPr>
          <a:xfrm>
            <a:off x="3887563" y="3247775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5" name="Google Shape;895;p101"/>
          <p:cNvCxnSpPr/>
          <p:nvPr/>
        </p:nvCxnSpPr>
        <p:spPr>
          <a:xfrm>
            <a:off x="3887563" y="3599985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6" name="Google Shape;896;p101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2"/>
          <p:cNvSpPr txBox="1"/>
          <p:nvPr/>
        </p:nvSpPr>
        <p:spPr>
          <a:xfrm>
            <a:off x="798375" y="2007600"/>
            <a:ext cx="33645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Prospects can simply text, email, or call to easily 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file a work order.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Asks for more details over the phone/SMS for comprehensive work order tickets.</a:t>
            </a:r>
            <a:b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Prompts resident with DIY steps if the maintenance request can be troubleshooted in real-time.</a:t>
            </a:r>
            <a:b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Routes calls to the right team based on pre-selected emergency contacts and de-escalates “non-emergency” requests.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902" name="Google Shape;90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70408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97749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118408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639057"/>
            <a:ext cx="109752" cy="7910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2"/>
          <p:cNvSpPr txBox="1"/>
          <p:nvPr/>
        </p:nvSpPr>
        <p:spPr>
          <a:xfrm>
            <a:off x="571500" y="800100"/>
            <a:ext cx="359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Maintenance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07" name="Google Shape;907;p102"/>
          <p:cNvSpPr txBox="1"/>
          <p:nvPr/>
        </p:nvSpPr>
        <p:spPr>
          <a:xfrm>
            <a:off x="571500" y="1245600"/>
            <a:ext cx="3591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AI tool that submits work orders, triages emergencies, helps residents self-service their unit, and follows up when a work order is completed.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908" name="Google Shape;90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  <p:sp>
        <p:nvSpPr>
          <p:cNvPr id="909" name="Google Shape;909;p102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3"/>
          <p:cNvSpPr/>
          <p:nvPr/>
        </p:nvSpPr>
        <p:spPr>
          <a:xfrm>
            <a:off x="3733138" y="2510113"/>
            <a:ext cx="4536000" cy="1526700"/>
          </a:xfrm>
          <a:prstGeom prst="roundRect">
            <a:avLst>
              <a:gd fmla="val 1205" name="adj"/>
            </a:avLst>
          </a:prstGeom>
          <a:solidFill>
            <a:srgbClr val="F2F1FF"/>
          </a:solidFill>
          <a:ln cap="flat" cmpd="sng" w="9525">
            <a:solidFill>
              <a:srgbClr val="C1B8FF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320025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follows de-escalation flows before routing tickets intelligently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asks the right questions and collects relevant information and photos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serves as your scheduling assistant – no more back-and-forths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prompts reviews after detecting positive feedback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915" name="Google Shape;915;p103"/>
          <p:cNvSpPr/>
          <p:nvPr/>
        </p:nvSpPr>
        <p:spPr>
          <a:xfrm>
            <a:off x="874863" y="2510113"/>
            <a:ext cx="2823000" cy="1526700"/>
          </a:xfrm>
          <a:prstGeom prst="roundRect">
            <a:avLst>
              <a:gd fmla="val 1163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137150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Costly escalations and overtime burden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Incomplete information about work orders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Scheduling headaches and PTE issues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Uncaptured resident sentiment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916" name="Google Shape;916;p103"/>
          <p:cNvCxnSpPr/>
          <p:nvPr/>
        </p:nvCxnSpPr>
        <p:spPr>
          <a:xfrm>
            <a:off x="1022087" y="2905845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103"/>
          <p:cNvCxnSpPr/>
          <p:nvPr/>
        </p:nvCxnSpPr>
        <p:spPr>
          <a:xfrm>
            <a:off x="1022087" y="3247773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103"/>
          <p:cNvCxnSpPr/>
          <p:nvPr/>
        </p:nvCxnSpPr>
        <p:spPr>
          <a:xfrm>
            <a:off x="1022087" y="3599973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" name="Google Shape;919;p103"/>
          <p:cNvSpPr/>
          <p:nvPr/>
        </p:nvSpPr>
        <p:spPr>
          <a:xfrm>
            <a:off x="874863" y="2083238"/>
            <a:ext cx="2823000" cy="384300"/>
          </a:xfrm>
          <a:prstGeom prst="roundRect">
            <a:avLst>
              <a:gd fmla="val 7647" name="adj"/>
            </a:avLst>
          </a:prstGeom>
          <a:solidFill>
            <a:schemeClr val="dk1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Challenge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20" name="Google Shape;920;p103"/>
          <p:cNvSpPr/>
          <p:nvPr/>
        </p:nvSpPr>
        <p:spPr>
          <a:xfrm>
            <a:off x="3733137" y="2083238"/>
            <a:ext cx="4536000" cy="384300"/>
          </a:xfrm>
          <a:prstGeom prst="roundRect">
            <a:avLst>
              <a:gd fmla="val 7647" name="adj"/>
            </a:avLst>
          </a:prstGeom>
          <a:solidFill>
            <a:schemeClr val="accent2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How AI Can Assist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921" name="Google Shape;92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2703366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047056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390747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734437"/>
            <a:ext cx="91197" cy="65752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03"/>
          <p:cNvSpPr txBox="1"/>
          <p:nvPr/>
        </p:nvSpPr>
        <p:spPr>
          <a:xfrm>
            <a:off x="575700" y="801600"/>
            <a:ext cx="67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Overcoming Maintenance Challenges</a:t>
            </a:r>
            <a:endParaRPr sz="2400">
              <a:solidFill>
                <a:schemeClr val="dk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26" name="Google Shape;926;p103"/>
          <p:cNvSpPr txBox="1"/>
          <p:nvPr>
            <p:ph idx="1" type="subTitle"/>
          </p:nvPr>
        </p:nvSpPr>
        <p:spPr>
          <a:xfrm>
            <a:off x="571500" y="1247100"/>
            <a:ext cx="74706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/>
              <a:t>AI-supported maintenance unlocks </a:t>
            </a:r>
            <a:r>
              <a:rPr lang="en">
                <a:solidFill>
                  <a:schemeClr val="accent2"/>
                </a:solidFill>
              </a:rPr>
              <a:t>quicker ticket resolution</a:t>
            </a:r>
            <a:r>
              <a:rPr lang="en"/>
              <a:t>, fewer costly escalations,</a:t>
            </a:r>
            <a:r>
              <a:rPr lang="en">
                <a:solidFill>
                  <a:schemeClr val="accent2"/>
                </a:solidFill>
              </a:rPr>
              <a:t> simplified scheduling</a:t>
            </a:r>
            <a:r>
              <a:rPr lang="en"/>
              <a:t>, and ultimately, </a:t>
            </a:r>
            <a:r>
              <a:rPr lang="en">
                <a:solidFill>
                  <a:schemeClr val="accent2"/>
                </a:solidFill>
              </a:rPr>
              <a:t>happier residents</a:t>
            </a:r>
            <a:r>
              <a:rPr lang="en"/>
              <a:t>. It also reduces after-hours property visits and the associated overtime burden.</a:t>
            </a:r>
            <a:endParaRPr/>
          </a:p>
        </p:txBody>
      </p:sp>
      <p:cxnSp>
        <p:nvCxnSpPr>
          <p:cNvPr id="927" name="Google Shape;927;p103"/>
          <p:cNvCxnSpPr/>
          <p:nvPr/>
        </p:nvCxnSpPr>
        <p:spPr>
          <a:xfrm>
            <a:off x="3887563" y="2905838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8" name="Google Shape;928;p103"/>
          <p:cNvCxnSpPr/>
          <p:nvPr/>
        </p:nvCxnSpPr>
        <p:spPr>
          <a:xfrm>
            <a:off x="3887563" y="3247775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103"/>
          <p:cNvCxnSpPr/>
          <p:nvPr/>
        </p:nvCxnSpPr>
        <p:spPr>
          <a:xfrm>
            <a:off x="3887563" y="3599985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0" name="Google Shape;930;p103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7"/>
          <p:cNvSpPr txBox="1"/>
          <p:nvPr>
            <p:ph type="title"/>
          </p:nvPr>
        </p:nvSpPr>
        <p:spPr>
          <a:xfrm>
            <a:off x="571500" y="795725"/>
            <a:ext cx="3125100" cy="738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Exploring AI &amp; Automation?</a:t>
            </a:r>
            <a:endParaRPr/>
          </a:p>
        </p:txBody>
      </p:sp>
      <p:cxnSp>
        <p:nvCxnSpPr>
          <p:cNvPr id="494" name="Google Shape;494;p77"/>
          <p:cNvCxnSpPr/>
          <p:nvPr/>
        </p:nvCxnSpPr>
        <p:spPr>
          <a:xfrm>
            <a:off x="571500" y="2444625"/>
            <a:ext cx="1779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495" name="Google Shape;495;p77"/>
          <p:cNvSpPr txBox="1"/>
          <p:nvPr/>
        </p:nvSpPr>
        <p:spPr>
          <a:xfrm>
            <a:off x="571500" y="2961524"/>
            <a:ext cx="1779000" cy="380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Combat burnout &amp; prioritize career development</a:t>
            </a:r>
            <a:endParaRPr sz="11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496" name="Google Shape;496;p77"/>
          <p:cNvCxnSpPr/>
          <p:nvPr/>
        </p:nvCxnSpPr>
        <p:spPr>
          <a:xfrm>
            <a:off x="2472511" y="2444625"/>
            <a:ext cx="1779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497" name="Google Shape;497;p77"/>
          <p:cNvSpPr txBox="1"/>
          <p:nvPr/>
        </p:nvSpPr>
        <p:spPr>
          <a:xfrm>
            <a:off x="2472511" y="2961524"/>
            <a:ext cx="1779000" cy="380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Respond to changing consumer demands</a:t>
            </a:r>
            <a:endParaRPr sz="11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498" name="Google Shape;498;p77"/>
          <p:cNvCxnSpPr/>
          <p:nvPr/>
        </p:nvCxnSpPr>
        <p:spPr>
          <a:xfrm>
            <a:off x="571500" y="3688076"/>
            <a:ext cx="1779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499" name="Google Shape;499;p77"/>
          <p:cNvSpPr txBox="1"/>
          <p:nvPr/>
        </p:nvSpPr>
        <p:spPr>
          <a:xfrm>
            <a:off x="571500" y="4204975"/>
            <a:ext cx="1779000" cy="380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Remain competitive in an evolving marketplace</a:t>
            </a:r>
            <a:endParaRPr sz="11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500" name="Google Shape;500;p77"/>
          <p:cNvCxnSpPr/>
          <p:nvPr/>
        </p:nvCxnSpPr>
        <p:spPr>
          <a:xfrm>
            <a:off x="2472511" y="3688076"/>
            <a:ext cx="17790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501" name="Google Shape;501;p77"/>
          <p:cNvSpPr txBox="1"/>
          <p:nvPr/>
        </p:nvSpPr>
        <p:spPr>
          <a:xfrm>
            <a:off x="2472511" y="4204975"/>
            <a:ext cx="1779000" cy="380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Improve resident experience </a:t>
            </a:r>
            <a:b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15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&amp; property performance</a:t>
            </a:r>
            <a:endParaRPr sz="115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02" name="Google Shape;502;p77"/>
          <p:cNvPicPr preferRelativeResize="0"/>
          <p:nvPr/>
        </p:nvPicPr>
        <p:blipFill rotWithShape="1">
          <a:blip r:embed="rId3">
            <a:alphaModFix/>
          </a:blip>
          <a:srcRect b="29" t="19"/>
          <a:stretch/>
        </p:blipFill>
        <p:spPr>
          <a:xfrm>
            <a:off x="2472500" y="3853908"/>
            <a:ext cx="280151" cy="28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853909"/>
            <a:ext cx="280151" cy="28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2500" y="2588080"/>
            <a:ext cx="280151" cy="28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588067"/>
            <a:ext cx="280151" cy="2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7"/>
          <p:cNvPicPr preferRelativeResize="0"/>
          <p:nvPr/>
        </p:nvPicPr>
        <p:blipFill rotWithShape="1">
          <a:blip r:embed="rId7">
            <a:alphaModFix/>
          </a:blip>
          <a:srcRect l="54" r="48"/>
          <a:stretch/>
        </p:blipFill>
        <p:spPr>
          <a:xfrm>
            <a:off x="470740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  <p:sp>
        <p:nvSpPr>
          <p:cNvPr id="507" name="Google Shape;507;p77"/>
          <p:cNvSpPr txBox="1"/>
          <p:nvPr>
            <p:ph idx="17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INDUSTRY CHALLENGES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04"/>
          <p:cNvSpPr txBox="1"/>
          <p:nvPr/>
        </p:nvSpPr>
        <p:spPr>
          <a:xfrm>
            <a:off x="798375" y="2009100"/>
            <a:ext cx="3202200" cy="2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Customize your renewal touch-points while keeping detailed records of resident feedback and sentiment.</a:t>
            </a:r>
            <a:b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4-6 months ahead of renewal, your AI assistant will ask tenants whether they are looking to renew and gather reasons for not renewing.</a:t>
            </a:r>
            <a:b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br>
              <a:rPr lang="en" sz="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Proactively discuss renewals over the phone if the resident is calling in about anything else (additional authentication required).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936" name="Google Shape;93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55889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799823"/>
            <a:ext cx="109752" cy="7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543744"/>
            <a:ext cx="109752" cy="79103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04"/>
          <p:cNvSpPr txBox="1"/>
          <p:nvPr/>
        </p:nvSpPr>
        <p:spPr>
          <a:xfrm>
            <a:off x="571500" y="801600"/>
            <a:ext cx="354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Renewals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40" name="Google Shape;940;p104"/>
          <p:cNvSpPr txBox="1"/>
          <p:nvPr/>
        </p:nvSpPr>
        <p:spPr>
          <a:xfrm>
            <a:off x="571500" y="1247100"/>
            <a:ext cx="3235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Automate your lease renewal notifications, send reminders, and proactively inform renters about rent changes and deadlines.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941" name="Google Shape;941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  <p:sp>
        <p:nvSpPr>
          <p:cNvPr id="942" name="Google Shape;942;p104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5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RENEWALS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48" name="Google Shape;948;p105"/>
          <p:cNvSpPr txBox="1"/>
          <p:nvPr/>
        </p:nvSpPr>
        <p:spPr>
          <a:xfrm>
            <a:off x="571500" y="801600"/>
            <a:ext cx="442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Inter Tight Medium"/>
                <a:ea typeface="Inter Tight Medium"/>
                <a:cs typeface="Inter Tight Medium"/>
                <a:sym typeface="Inter Tight Medium"/>
              </a:rPr>
              <a:t>Predicting Likeliness to Renew</a:t>
            </a:r>
            <a:endParaRPr sz="24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49" name="Google Shape;949;p105"/>
          <p:cNvSpPr txBox="1"/>
          <p:nvPr/>
        </p:nvSpPr>
        <p:spPr>
          <a:xfrm>
            <a:off x="575675" y="1247100"/>
            <a:ext cx="799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Your AI assistant documents all resident interactions and uses these records to inform renewal outreach efforts 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950" name="Google Shape;950;p105"/>
          <p:cNvSpPr/>
          <p:nvPr/>
        </p:nvSpPr>
        <p:spPr>
          <a:xfrm>
            <a:off x="571550" y="1886950"/>
            <a:ext cx="2641500" cy="570600"/>
          </a:xfrm>
          <a:prstGeom prst="roundRect">
            <a:avLst>
              <a:gd fmla="val 44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09725" lIns="182875" spcFirstLastPara="1" rIns="182875" wrap="square" tIns="128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Unit A7 • 1bd 1ba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Chloe Robinson</a:t>
            </a:r>
            <a:endParaRPr sz="10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51" name="Google Shape;951;p105"/>
          <p:cNvSpPr/>
          <p:nvPr/>
        </p:nvSpPr>
        <p:spPr>
          <a:xfrm>
            <a:off x="571525" y="2502925"/>
            <a:ext cx="2641500" cy="1998900"/>
          </a:xfrm>
          <a:prstGeom prst="roundRect">
            <a:avLst>
              <a:gd fmla="val 1374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Lease End Date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Oct 1, 2024 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Rent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$1,000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Resident History</a:t>
            </a:r>
            <a:endParaRPr sz="11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Generally pays rent on time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Submitted 5 work orders, provided</a:t>
            </a:r>
            <a:b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positive feedback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8761D"/>
                </a:solidFill>
                <a:latin typeface="Inter Tight"/>
                <a:ea typeface="Inter Tight"/>
                <a:cs typeface="Inter Tight"/>
                <a:sym typeface="Inter Tight"/>
              </a:rPr>
              <a:t>     </a:t>
            </a:r>
            <a:r>
              <a:rPr lang="en" sz="900">
                <a:solidFill>
                  <a:srgbClr val="007383"/>
                </a:solidFill>
                <a:latin typeface="Inter Tight"/>
                <a:ea typeface="Inter Tight"/>
                <a:cs typeface="Inter Tight"/>
                <a:sym typeface="Inter Tight"/>
              </a:rPr>
              <a:t>Likely to renew</a:t>
            </a:r>
            <a:endParaRPr sz="1000">
              <a:solidFill>
                <a:srgbClr val="007383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952" name="Google Shape;952;p105"/>
          <p:cNvCxnSpPr/>
          <p:nvPr/>
        </p:nvCxnSpPr>
        <p:spPr>
          <a:xfrm>
            <a:off x="755725" y="3210208"/>
            <a:ext cx="2273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3" name="Google Shape;95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25" y="3573516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25" y="3734591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725" y="4059491"/>
            <a:ext cx="80425" cy="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05"/>
          <p:cNvSpPr/>
          <p:nvPr/>
        </p:nvSpPr>
        <p:spPr>
          <a:xfrm>
            <a:off x="3251275" y="1886950"/>
            <a:ext cx="2641500" cy="570600"/>
          </a:xfrm>
          <a:prstGeom prst="roundRect">
            <a:avLst>
              <a:gd fmla="val 44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09725" lIns="182875" spcFirstLastPara="1" rIns="182875" wrap="square" tIns="128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Unit B17 •  2bd 2ba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Paul Highland</a:t>
            </a:r>
            <a:endParaRPr sz="10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57" name="Google Shape;957;p105"/>
          <p:cNvSpPr/>
          <p:nvPr/>
        </p:nvSpPr>
        <p:spPr>
          <a:xfrm>
            <a:off x="3251250" y="2502925"/>
            <a:ext cx="2641500" cy="1998900"/>
          </a:xfrm>
          <a:prstGeom prst="roundRect">
            <a:avLst>
              <a:gd fmla="val 1374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Lease End Date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Nov 15, 2024 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Rent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$3,000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Resident History</a:t>
            </a:r>
            <a:endParaRPr sz="11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Late rent payment 2 times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Submitted 15 work orders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Submitted 3 noise complaints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0000"/>
                </a:solidFill>
                <a:latin typeface="Inter Tight"/>
                <a:ea typeface="Inter Tight"/>
                <a:cs typeface="Inter Tight"/>
                <a:sym typeface="Inter Tight"/>
              </a:rPr>
              <a:t>     Not likely to renew</a:t>
            </a:r>
            <a:endParaRPr sz="900">
              <a:solidFill>
                <a:srgbClr val="CC0000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possibly moving for new job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958" name="Google Shape;958;p105"/>
          <p:cNvCxnSpPr/>
          <p:nvPr/>
        </p:nvCxnSpPr>
        <p:spPr>
          <a:xfrm>
            <a:off x="3435450" y="3210208"/>
            <a:ext cx="2273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9" name="Google Shape;95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50" y="3573516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50" y="3734591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50" y="4059491"/>
            <a:ext cx="80425" cy="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05"/>
          <p:cNvSpPr/>
          <p:nvPr/>
        </p:nvSpPr>
        <p:spPr>
          <a:xfrm>
            <a:off x="5930975" y="1886950"/>
            <a:ext cx="2641500" cy="570600"/>
          </a:xfrm>
          <a:prstGeom prst="roundRect">
            <a:avLst>
              <a:gd fmla="val 444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09725" lIns="182875" spcFirstLastPara="1" rIns="182875" wrap="square" tIns="128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Unit C20 • 2bd 1ba</a:t>
            </a:r>
            <a:endParaRPr sz="12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Melissa Meadows</a:t>
            </a:r>
            <a:endParaRPr sz="1000">
              <a:solidFill>
                <a:srgbClr val="FFFFFF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63" name="Google Shape;963;p105"/>
          <p:cNvSpPr/>
          <p:nvPr/>
        </p:nvSpPr>
        <p:spPr>
          <a:xfrm>
            <a:off x="5930950" y="2502925"/>
            <a:ext cx="2641500" cy="1998900"/>
          </a:xfrm>
          <a:prstGeom prst="roundRect">
            <a:avLst>
              <a:gd fmla="val 1374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Lease End Date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Nov 20, 2024 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Rent</a:t>
            </a:r>
            <a:r>
              <a:rPr lang="en" sz="1100">
                <a:latin typeface="Inter Tight"/>
                <a:ea typeface="Inter Tight"/>
                <a:cs typeface="Inter Tight"/>
                <a:sym typeface="Inter Tight"/>
              </a:rPr>
              <a:t>: $2,500</a:t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 Tight SemiBold"/>
                <a:ea typeface="Inter Tight SemiBold"/>
                <a:cs typeface="Inter Tight SemiBold"/>
                <a:sym typeface="Inter Tight SemiBold"/>
              </a:rPr>
              <a:t>Resident History</a:t>
            </a:r>
            <a:endParaRPr sz="11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Pays rent on time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Submitted 3 work orders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Asked about transferring to a 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    higher floor </a:t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7383"/>
                </a:solidFill>
                <a:latin typeface="Inter Tight"/>
                <a:ea typeface="Inter Tight"/>
                <a:cs typeface="Inter Tight"/>
                <a:sym typeface="Inter Tight"/>
              </a:rPr>
              <a:t>     Likely to renew</a:t>
            </a:r>
            <a:endParaRPr sz="900">
              <a:solidFill>
                <a:srgbClr val="007383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964" name="Google Shape;964;p105"/>
          <p:cNvCxnSpPr/>
          <p:nvPr/>
        </p:nvCxnSpPr>
        <p:spPr>
          <a:xfrm>
            <a:off x="6115150" y="3210208"/>
            <a:ext cx="2273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5" name="Google Shape;96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150" y="3573516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150" y="3734591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150" y="4220566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450" y="3897041"/>
            <a:ext cx="80425" cy="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150" y="3897041"/>
            <a:ext cx="80425" cy="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6"/>
          <p:cNvSpPr/>
          <p:nvPr/>
        </p:nvSpPr>
        <p:spPr>
          <a:xfrm>
            <a:off x="3733138" y="2510119"/>
            <a:ext cx="4536000" cy="1526700"/>
          </a:xfrm>
          <a:prstGeom prst="roundRect">
            <a:avLst>
              <a:gd fmla="val 1205" name="adj"/>
            </a:avLst>
          </a:prstGeom>
          <a:solidFill>
            <a:srgbClr val="F2F1FF"/>
          </a:solidFill>
          <a:ln cap="flat" cmpd="sng" w="9525">
            <a:solidFill>
              <a:srgbClr val="C1B8FF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320025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follows your preset renewal follow-up cadence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provides detailed transcripts and summarizes all renewal interactions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provides an omnichannel outreach solution 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AI reduces the likelihood of missed deadlines and unwanted surprises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975" name="Google Shape;975;p106"/>
          <p:cNvSpPr/>
          <p:nvPr/>
        </p:nvSpPr>
        <p:spPr>
          <a:xfrm>
            <a:off x="874863" y="2510119"/>
            <a:ext cx="2823000" cy="1526700"/>
          </a:xfrm>
          <a:prstGeom prst="roundRect">
            <a:avLst>
              <a:gd fmla="val 1163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0" lIns="137150" spcFirstLastPara="1" rIns="0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Adherence to renewal touchpoint schedule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Incomplete information about renewal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Unresponsive residents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Frequent renewals escalations</a:t>
            </a:r>
            <a:endParaRPr sz="1000">
              <a:latin typeface="Inter Tight"/>
              <a:ea typeface="Inter Tight"/>
              <a:cs typeface="Inter Tight"/>
              <a:sym typeface="Inter Tight"/>
            </a:endParaRPr>
          </a:p>
        </p:txBody>
      </p:sp>
      <p:cxnSp>
        <p:nvCxnSpPr>
          <p:cNvPr id="976" name="Google Shape;976;p106"/>
          <p:cNvCxnSpPr/>
          <p:nvPr/>
        </p:nvCxnSpPr>
        <p:spPr>
          <a:xfrm>
            <a:off x="1022087" y="2905852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7" name="Google Shape;977;p106"/>
          <p:cNvCxnSpPr/>
          <p:nvPr/>
        </p:nvCxnSpPr>
        <p:spPr>
          <a:xfrm>
            <a:off x="1022087" y="3247780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8" name="Google Shape;978;p106"/>
          <p:cNvCxnSpPr/>
          <p:nvPr/>
        </p:nvCxnSpPr>
        <p:spPr>
          <a:xfrm>
            <a:off x="1022087" y="3599980"/>
            <a:ext cx="2496600" cy="0"/>
          </a:xfrm>
          <a:prstGeom prst="straightConnector1">
            <a:avLst/>
          </a:prstGeom>
          <a:noFill/>
          <a:ln cap="flat" cmpd="sng" w="9525">
            <a:solidFill>
              <a:srgbClr val="EAEA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9" name="Google Shape;979;p106"/>
          <p:cNvSpPr/>
          <p:nvPr/>
        </p:nvSpPr>
        <p:spPr>
          <a:xfrm>
            <a:off x="874863" y="2083244"/>
            <a:ext cx="2823000" cy="384300"/>
          </a:xfrm>
          <a:prstGeom prst="roundRect">
            <a:avLst>
              <a:gd fmla="val 7647" name="adj"/>
            </a:avLst>
          </a:prstGeom>
          <a:solidFill>
            <a:schemeClr val="dk1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Challenge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80" name="Google Shape;980;p106"/>
          <p:cNvSpPr/>
          <p:nvPr/>
        </p:nvSpPr>
        <p:spPr>
          <a:xfrm>
            <a:off x="3733137" y="2083244"/>
            <a:ext cx="4536000" cy="384300"/>
          </a:xfrm>
          <a:prstGeom prst="roundRect">
            <a:avLst>
              <a:gd fmla="val 7647" name="adj"/>
            </a:avLst>
          </a:prstGeom>
          <a:solidFill>
            <a:schemeClr val="accent2"/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How AI Can Assist</a:t>
            </a:r>
            <a:endParaRPr sz="1100">
              <a:solidFill>
                <a:schemeClr val="lt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pic>
        <p:nvPicPr>
          <p:cNvPr id="981" name="Google Shape;98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2703373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047063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390754"/>
            <a:ext cx="91197" cy="6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559" y="3734444"/>
            <a:ext cx="91197" cy="65752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06"/>
          <p:cNvSpPr txBox="1"/>
          <p:nvPr/>
        </p:nvSpPr>
        <p:spPr>
          <a:xfrm>
            <a:off x="575700" y="801600"/>
            <a:ext cx="67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Overcoming Renewals Challenges</a:t>
            </a:r>
            <a:endParaRPr sz="2400">
              <a:solidFill>
                <a:schemeClr val="dk1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86" name="Google Shape;986;p106"/>
          <p:cNvSpPr txBox="1"/>
          <p:nvPr/>
        </p:nvSpPr>
        <p:spPr>
          <a:xfrm>
            <a:off x="5757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RESIDENTAI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987" name="Google Shape;987;p106"/>
          <p:cNvSpPr txBox="1"/>
          <p:nvPr>
            <p:ph idx="1" type="subTitle"/>
          </p:nvPr>
        </p:nvSpPr>
        <p:spPr>
          <a:xfrm>
            <a:off x="575700" y="1247100"/>
            <a:ext cx="6422700" cy="4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/>
              <a:t>AI-supported renewals unlocks </a:t>
            </a:r>
            <a:r>
              <a:rPr lang="en">
                <a:solidFill>
                  <a:schemeClr val="accent2"/>
                </a:solidFill>
              </a:rPr>
              <a:t>a smoother renewal process</a:t>
            </a:r>
            <a:r>
              <a:rPr lang="en"/>
              <a:t>, more complete resident sentiment information, and </a:t>
            </a:r>
            <a:r>
              <a:rPr lang="en">
                <a:solidFill>
                  <a:schemeClr val="accent2"/>
                </a:solidFill>
              </a:rPr>
              <a:t>more time to foster the relationships that make renewing an easy decision</a:t>
            </a:r>
            <a:r>
              <a:rPr lang="en"/>
              <a:t>. </a:t>
            </a:r>
            <a:endParaRPr sz="1200"/>
          </a:p>
        </p:txBody>
      </p:sp>
      <p:cxnSp>
        <p:nvCxnSpPr>
          <p:cNvPr id="988" name="Google Shape;988;p106"/>
          <p:cNvCxnSpPr/>
          <p:nvPr/>
        </p:nvCxnSpPr>
        <p:spPr>
          <a:xfrm>
            <a:off x="3887563" y="2905844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9" name="Google Shape;989;p106"/>
          <p:cNvCxnSpPr/>
          <p:nvPr/>
        </p:nvCxnSpPr>
        <p:spPr>
          <a:xfrm>
            <a:off x="3887563" y="3247782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0" name="Google Shape;990;p106"/>
          <p:cNvCxnSpPr/>
          <p:nvPr/>
        </p:nvCxnSpPr>
        <p:spPr>
          <a:xfrm>
            <a:off x="3887563" y="3599991"/>
            <a:ext cx="41868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/>
          <p:nvPr/>
        </p:nvSpPr>
        <p:spPr>
          <a:xfrm>
            <a:off x="2053950" y="4126468"/>
            <a:ext cx="3717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Working with residents who are at risk of an eviction</a:t>
            </a:r>
            <a:endParaRPr sz="10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3" name="Google Shape;513;p78"/>
          <p:cNvSpPr/>
          <p:nvPr/>
        </p:nvSpPr>
        <p:spPr>
          <a:xfrm>
            <a:off x="2053950" y="3693687"/>
            <a:ext cx="3717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Managing the workload</a:t>
            </a:r>
            <a:endParaRPr sz="10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4" name="Google Shape;514;p78"/>
          <p:cNvSpPr/>
          <p:nvPr/>
        </p:nvSpPr>
        <p:spPr>
          <a:xfrm>
            <a:off x="2053950" y="3260906"/>
            <a:ext cx="3717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Maintaining property staffing levels</a:t>
            </a:r>
            <a:endParaRPr sz="10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5" name="Google Shape;515;p78"/>
          <p:cNvSpPr/>
          <p:nvPr/>
        </p:nvSpPr>
        <p:spPr>
          <a:xfrm>
            <a:off x="2053950" y="2828124"/>
            <a:ext cx="3717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"/>
                <a:ea typeface="Inter Tight"/>
                <a:cs typeface="Inter Tight"/>
                <a:sym typeface="Inter Tight"/>
              </a:rPr>
              <a:t>Mental health and the inability to switch off after hours</a:t>
            </a:r>
            <a:endParaRPr sz="10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6" name="Google Shape;516;p78"/>
          <p:cNvSpPr/>
          <p:nvPr/>
        </p:nvSpPr>
        <p:spPr>
          <a:xfrm>
            <a:off x="2053950" y="2395343"/>
            <a:ext cx="3717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Inter Tight"/>
                <a:ea typeface="Inter Tight"/>
                <a:cs typeface="Inter Tight"/>
                <a:sym typeface="Inter Tight"/>
              </a:rPr>
              <a:t>Dealing with abusive and aggressive residents and tenants</a:t>
            </a:r>
            <a:endParaRPr sz="10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7" name="Google Shape;517;p78"/>
          <p:cNvSpPr/>
          <p:nvPr/>
        </p:nvSpPr>
        <p:spPr>
          <a:xfrm>
            <a:off x="2053950" y="1823538"/>
            <a:ext cx="5036100" cy="541800"/>
          </a:xfrm>
          <a:prstGeom prst="roundRect">
            <a:avLst>
              <a:gd fmla="val 3674" name="adj"/>
            </a:avLst>
          </a:prstGeom>
          <a:solidFill>
            <a:srgbClr val="7638FA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13715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Top 5 Challenges Working in Multifamily Property Management </a:t>
            </a:r>
            <a:endParaRPr sz="1000">
              <a:solidFill>
                <a:srgbClr val="FFFFFF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Inter Tight"/>
                <a:ea typeface="Inter Tight"/>
                <a:cs typeface="Inter Tight"/>
                <a:sym typeface="Inter Tight"/>
              </a:rPr>
              <a:t>NAA 2024 “The Voice of the Property Manager: Assessing the State of Property Management”</a:t>
            </a:r>
            <a:endParaRPr sz="900">
              <a:solidFill>
                <a:srgbClr val="FFFFF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18" name="Google Shape;518;p78"/>
          <p:cNvSpPr txBox="1"/>
          <p:nvPr>
            <p:ph type="title"/>
          </p:nvPr>
        </p:nvSpPr>
        <p:spPr>
          <a:xfrm>
            <a:off x="571500" y="795725"/>
            <a:ext cx="26961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Explore AI </a:t>
            </a:r>
            <a:br>
              <a:rPr lang="en"/>
            </a:br>
            <a:r>
              <a:rPr lang="en"/>
              <a:t>&amp; Automation?</a:t>
            </a:r>
            <a:endParaRPr/>
          </a:p>
        </p:txBody>
      </p:sp>
      <p:sp>
        <p:nvSpPr>
          <p:cNvPr id="519" name="Google Shape;519;p78"/>
          <p:cNvSpPr txBox="1"/>
          <p:nvPr>
            <p:ph idx="17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INDUSTRY CHALLENGES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20" name="Google Shape;520;p78"/>
          <p:cNvSpPr txBox="1"/>
          <p:nvPr/>
        </p:nvSpPr>
        <p:spPr>
          <a:xfrm>
            <a:off x="3044600" y="571500"/>
            <a:ext cx="55806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Onsite Roles are Increasingly Demanding 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A </a:t>
            </a:r>
            <a:r>
              <a:rPr lang="en" sz="1200" u="sng">
                <a:solidFill>
                  <a:srgbClr val="7638FA"/>
                </a:solidFill>
                <a:latin typeface="Inter Tight"/>
                <a:ea typeface="Inter Tight"/>
                <a:cs typeface="Inter Tight"/>
                <a:sym typeface="Inter T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 survey by the National Apartment Association</a:t>
            </a: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 found that, “...confrontational interactions and the struggle to separate work from personal time are major stressors for property management staff, potentially contributing to mental health concerns.”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21" name="Google Shape;521;p78"/>
          <p:cNvSpPr/>
          <p:nvPr/>
        </p:nvSpPr>
        <p:spPr>
          <a:xfrm>
            <a:off x="5805700" y="4126475"/>
            <a:ext cx="1284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 Medium"/>
                <a:ea typeface="Inter Tight Medium"/>
                <a:cs typeface="Inter Tight Medium"/>
                <a:sym typeface="Inter Tight Medium"/>
              </a:rPr>
              <a:t>6.9%</a:t>
            </a:r>
            <a:endParaRPr sz="10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22" name="Google Shape;522;p78"/>
          <p:cNvSpPr/>
          <p:nvPr/>
        </p:nvSpPr>
        <p:spPr>
          <a:xfrm>
            <a:off x="5805700" y="3693694"/>
            <a:ext cx="1284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 Medium"/>
                <a:ea typeface="Inter Tight Medium"/>
                <a:cs typeface="Inter Tight Medium"/>
                <a:sym typeface="Inter Tight Medium"/>
              </a:rPr>
              <a:t>13.2%</a:t>
            </a:r>
            <a:endParaRPr sz="10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23" name="Google Shape;523;p78"/>
          <p:cNvSpPr/>
          <p:nvPr/>
        </p:nvSpPr>
        <p:spPr>
          <a:xfrm>
            <a:off x="5805700" y="3260913"/>
            <a:ext cx="1284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 Medium"/>
                <a:ea typeface="Inter Tight Medium"/>
                <a:cs typeface="Inter Tight Medium"/>
                <a:sym typeface="Inter Tight Medium"/>
              </a:rPr>
              <a:t>14.3%</a:t>
            </a:r>
            <a:endParaRPr sz="10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24" name="Google Shape;524;p78"/>
          <p:cNvSpPr/>
          <p:nvPr/>
        </p:nvSpPr>
        <p:spPr>
          <a:xfrm>
            <a:off x="5805700" y="2828131"/>
            <a:ext cx="1284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 Medium"/>
                <a:ea typeface="Inter Tight Medium"/>
                <a:cs typeface="Inter Tight Medium"/>
                <a:sym typeface="Inter Tight Medium"/>
              </a:rPr>
              <a:t>16.3%</a:t>
            </a:r>
            <a:endParaRPr sz="10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25" name="Google Shape;525;p78"/>
          <p:cNvSpPr/>
          <p:nvPr/>
        </p:nvSpPr>
        <p:spPr>
          <a:xfrm>
            <a:off x="5805700" y="2395350"/>
            <a:ext cx="1284300" cy="402900"/>
          </a:xfrm>
          <a:prstGeom prst="roundRect">
            <a:avLst>
              <a:gd fmla="val 2859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0">
              <a:srgbClr val="B7B7B7">
                <a:alpha val="1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 Tight Medium"/>
                <a:ea typeface="Inter Tight Medium"/>
                <a:cs typeface="Inter Tight Medium"/>
                <a:sym typeface="Inter Tight Medium"/>
              </a:rPr>
              <a:t>22.0%</a:t>
            </a:r>
            <a:endParaRPr sz="1000"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758340"/>
            <a:ext cx="8000998" cy="296518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9"/>
          <p:cNvSpPr txBox="1"/>
          <p:nvPr/>
        </p:nvSpPr>
        <p:spPr>
          <a:xfrm>
            <a:off x="571500" y="4745275"/>
            <a:ext cx="7085100" cy="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400">
                <a:solidFill>
                  <a:srgbClr val="9E9E9E"/>
                </a:solidFill>
                <a:latin typeface="Inter Tight"/>
                <a:ea typeface="Inter Tight"/>
                <a:cs typeface="Inter Tight"/>
                <a:sym typeface="Inter Tight"/>
              </a:rPr>
              <a:t>A  </a:t>
            </a:r>
            <a:r>
              <a:rPr lang="en" sz="400">
                <a:solidFill>
                  <a:srgbClr val="9E9E9E"/>
                </a:solidFill>
                <a:latin typeface="Inter Tight"/>
                <a:ea typeface="Inter Tight"/>
                <a:cs typeface="Inter Tight"/>
                <a:sym typeface="Inter Tight"/>
              </a:rPr>
              <a:t>Salmonsen, M. (2024) Aggressive tenants, mental health are top challenges for property managers, Multifamily Dive. Available at: https://www.multifamilydive.com/news/aggressive-tenants-mental-health-voice-of-the-property-manager/727809/?utm_source=Sailthru (Accessed: 24 Sep 2024).</a:t>
            </a:r>
            <a:endParaRPr sz="400">
              <a:solidFill>
                <a:srgbClr val="9E9E9E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32" name="Google Shape;532;p79"/>
          <p:cNvSpPr txBox="1"/>
          <p:nvPr>
            <p:ph type="title"/>
          </p:nvPr>
        </p:nvSpPr>
        <p:spPr>
          <a:xfrm>
            <a:off x="571500" y="795725"/>
            <a:ext cx="26961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Explore AI </a:t>
            </a:r>
            <a:br>
              <a:rPr lang="en"/>
            </a:br>
            <a:r>
              <a:rPr lang="en"/>
              <a:t>&amp; Automation?</a:t>
            </a:r>
            <a:endParaRPr/>
          </a:p>
        </p:txBody>
      </p:sp>
      <p:sp>
        <p:nvSpPr>
          <p:cNvPr id="533" name="Google Shape;533;p79"/>
          <p:cNvSpPr txBox="1"/>
          <p:nvPr>
            <p:ph idx="17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INDUSTRY CHALLENGES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34" name="Google Shape;534;p79"/>
          <p:cNvSpPr txBox="1"/>
          <p:nvPr/>
        </p:nvSpPr>
        <p:spPr>
          <a:xfrm>
            <a:off x="3044600" y="571500"/>
            <a:ext cx="55806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Heightened Turnover in Onsite Leasing Roles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The multifamily housing industry continues to see record high turnover in onsite leasing roles, resulting in inconsistent lead management and leasing efforts that impact asset performance.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bg>
      <p:bgPr>
        <a:solidFill>
          <a:srgbClr val="F5F5F7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/>
          <p:nvPr/>
        </p:nvSpPr>
        <p:spPr>
          <a:xfrm>
            <a:off x="4307575" y="135625"/>
            <a:ext cx="4708800" cy="4875600"/>
          </a:xfrm>
          <a:prstGeom prst="roundRect">
            <a:avLst>
              <a:gd fmla="val 1074" name="adj"/>
            </a:avLst>
          </a:prstGeom>
          <a:solidFill>
            <a:srgbClr val="EAEAED"/>
          </a:solidFill>
          <a:ln>
            <a:noFill/>
          </a:ln>
        </p:spPr>
        <p:txBody>
          <a:bodyPr anchor="b" anchorCtr="0" bIns="137150" lIns="137150" rIns="137150" spcFirstLastPara="1" tIns="137150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A3A3B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40" name="Google Shape;540;p80"/>
          <p:cNvSpPr txBox="1"/>
          <p:nvPr>
            <p:ph type="title"/>
          </p:nvPr>
        </p:nvSpPr>
        <p:spPr>
          <a:xfrm>
            <a:off x="571500" y="795725"/>
            <a:ext cx="2696100" cy="738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Explore AI </a:t>
            </a:r>
            <a:br>
              <a:rPr lang="en"/>
            </a:br>
            <a:r>
              <a:rPr lang="en"/>
              <a:t>&amp; Automation?</a:t>
            </a:r>
            <a:endParaRPr/>
          </a:p>
        </p:txBody>
      </p:sp>
      <p:sp>
        <p:nvSpPr>
          <p:cNvPr id="541" name="Google Shape;541;p80"/>
          <p:cNvSpPr txBox="1"/>
          <p:nvPr/>
        </p:nvSpPr>
        <p:spPr>
          <a:xfrm>
            <a:off x="5560350" y="3797275"/>
            <a:ext cx="21294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Medium"/>
                <a:ea typeface="Inter Tight Medium"/>
                <a:cs typeface="Inter Tight Medium"/>
                <a:sym typeface="Inter Tight Medium"/>
              </a:rPr>
              <a:t>Brian Chesky</a:t>
            </a:r>
            <a:br>
              <a:rPr lang="en" sz="1200">
                <a:solidFill>
                  <a:srgbClr val="000000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</a:br>
            <a:r>
              <a:rPr lang="en" sz="12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Co-</a:t>
            </a:r>
            <a:r>
              <a:rPr lang="en" sz="1200">
                <a:solidFill>
                  <a:srgbClr val="7638FA"/>
                </a:solidFill>
                <a:latin typeface="Inter Tight"/>
                <a:ea typeface="Inter Tight"/>
                <a:cs typeface="Inter Tight"/>
                <a:sym typeface="Inter Tight"/>
              </a:rPr>
              <a:t>Founder &amp; CEO of Airbnb</a:t>
            </a:r>
            <a:endParaRPr sz="1200">
              <a:solidFill>
                <a:srgbClr val="7638FA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42" name="Google Shape;542;p80"/>
          <p:cNvPicPr preferRelativeResize="0"/>
          <p:nvPr/>
        </p:nvPicPr>
        <p:blipFill rotWithShape="1">
          <a:blip r:embed="rId3">
            <a:alphaModFix/>
          </a:blip>
          <a:srcRect l="322" r="333"/>
          <a:stretch/>
        </p:blipFill>
        <p:spPr>
          <a:xfrm>
            <a:off x="4993525" y="3767275"/>
            <a:ext cx="394501" cy="399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80"/>
          <p:cNvCxnSpPr/>
          <p:nvPr/>
        </p:nvCxnSpPr>
        <p:spPr>
          <a:xfrm>
            <a:off x="4993525" y="3499575"/>
            <a:ext cx="3336900" cy="0"/>
          </a:xfrm>
          <a:prstGeom prst="straightConnector1">
            <a:avLst/>
          </a:prstGeom>
          <a:noFill/>
          <a:ln cap="flat" cmpd="sng" w="9525">
            <a:solidFill>
              <a:srgbClr val="D3D3D5"/>
            </a:solidFill>
            <a:prstDash val="solid"/>
            <a:round/>
            <a:headEnd len="med" type="none" w="med"/>
            <a:tailEnd len="med" type="none" w="med"/>
          </a:ln>
        </p:spPr>
      </p:cxnSp>
      <p:sp>
        <p:nvSpPr>
          <p:cNvPr id="544" name="Google Shape;544;p80"/>
          <p:cNvSpPr txBox="1"/>
          <p:nvPr>
            <p:ph idx="17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INDUSTRY CHALLENGES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45" name="Google Shape;545;p80"/>
          <p:cNvSpPr txBox="1"/>
          <p:nvPr/>
        </p:nvSpPr>
        <p:spPr>
          <a:xfrm>
            <a:off x="571500" y="1684650"/>
            <a:ext cx="2894100" cy="1760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Continued Changes in Consumer Behaviors and Expectations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The advent of on-demand services like Uber, Netflix, and Amazon Prime has changed consumer expectations around service and responsiveness. Renters expect 24/7 support, regardless of office hours or the availability of onsite teams.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46" name="Google Shape;546;p80"/>
          <p:cNvSpPr txBox="1"/>
          <p:nvPr/>
        </p:nvSpPr>
        <p:spPr>
          <a:xfrm>
            <a:off x="4993525" y="1390175"/>
            <a:ext cx="3336900" cy="19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Inter Tight"/>
                <a:ea typeface="Inter Tight"/>
                <a:cs typeface="Inter Tight"/>
                <a:sym typeface="Inter Tight"/>
              </a:rPr>
              <a:t>Technology is not </a:t>
            </a:r>
            <a:br>
              <a:rPr lang="en" sz="28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2800">
                <a:latin typeface="Inter Tight"/>
                <a:ea typeface="Inter Tight"/>
                <a:cs typeface="Inter Tight"/>
                <a:sym typeface="Inter Tight"/>
              </a:rPr>
              <a:t>just a tool; it’s the foundation of modern customer experience.</a:t>
            </a:r>
            <a:endParaRPr sz="28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47" name="Google Shape;547;p80"/>
          <p:cNvSpPr txBox="1"/>
          <p:nvPr/>
        </p:nvSpPr>
        <p:spPr>
          <a:xfrm>
            <a:off x="4993525" y="827875"/>
            <a:ext cx="3336900" cy="985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7638FA"/>
                </a:solidFill>
                <a:latin typeface="Inter Tight"/>
                <a:ea typeface="Inter Tight"/>
                <a:cs typeface="Inter Tight"/>
                <a:sym typeface="Inter Tight"/>
              </a:rPr>
              <a:t>“</a:t>
            </a:r>
            <a:endParaRPr sz="6400">
              <a:solidFill>
                <a:srgbClr val="7638FA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1"/>
          <p:cNvSpPr txBox="1"/>
          <p:nvPr>
            <p:ph type="title"/>
          </p:nvPr>
        </p:nvSpPr>
        <p:spPr>
          <a:xfrm>
            <a:off x="571500" y="795725"/>
            <a:ext cx="3680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Embrace AI?</a:t>
            </a:r>
            <a:endParaRPr/>
          </a:p>
        </p:txBody>
      </p:sp>
      <p:sp>
        <p:nvSpPr>
          <p:cNvPr id="553" name="Google Shape;553;p81"/>
          <p:cNvSpPr txBox="1"/>
          <p:nvPr>
            <p:ph idx="17" type="title"/>
          </p:nvPr>
        </p:nvSpPr>
        <p:spPr>
          <a:xfrm>
            <a:off x="571500" y="571500"/>
            <a:ext cx="38886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INDUSTRY CHALLENGES</a:t>
            </a:r>
            <a:endParaRPr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  <p:sp>
        <p:nvSpPr>
          <p:cNvPr id="554" name="Google Shape;554;p81"/>
          <p:cNvSpPr txBox="1"/>
          <p:nvPr/>
        </p:nvSpPr>
        <p:spPr>
          <a:xfrm>
            <a:off x="571500" y="1321800"/>
            <a:ext cx="3680100" cy="28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Industry Adoption and Need to Compete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As consumer expectations evolve, leasing and resident services now require 24/7 coverage - leading to increased burnout and turnover among onsite teams.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By adopting conversational AI, communities can adapt to these changes seamlessly, gaining a competitive edge in managing leads and retaining residents, especially compared to competitors without AI support.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AI responds quickly to prospects and residents, improving lead conversion and resident retention. 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If a prospect doesn’t hear back from a leasing agent, they move on to a more responsive competitor. </a:t>
            </a:r>
            <a:endParaRPr sz="12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55" name="Google Shape;55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410" y="135625"/>
            <a:ext cx="4308900" cy="4875600"/>
          </a:xfrm>
          <a:prstGeom prst="roundRect">
            <a:avLst>
              <a:gd fmla="val 189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2"/>
          <p:cNvSpPr txBox="1"/>
          <p:nvPr>
            <p:ph idx="1" type="subTitle"/>
          </p:nvPr>
        </p:nvSpPr>
        <p:spPr>
          <a:xfrm>
            <a:off x="569775" y="2324575"/>
            <a:ext cx="8077800" cy="22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AI for Onsite </a:t>
            </a:r>
            <a:br>
              <a:rPr lang="en"/>
            </a:br>
            <a:r>
              <a:rPr lang="en"/>
              <a:t>Operations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/>
          <p:nvPr/>
        </p:nvSpPr>
        <p:spPr>
          <a:xfrm>
            <a:off x="571488" y="2352575"/>
            <a:ext cx="8001000" cy="1693200"/>
          </a:xfrm>
          <a:prstGeom prst="roundRect">
            <a:avLst>
              <a:gd fmla="val 3114" name="adj"/>
            </a:avLst>
          </a:prstGeom>
          <a:noFill/>
          <a:ln cap="flat" cmpd="sng" w="9525">
            <a:solidFill>
              <a:srgbClr val="D3D3D5"/>
            </a:solidFill>
            <a:prstDash val="dash"/>
            <a:round/>
            <a:headEnd len="sm" w="sm" type="none"/>
            <a:tailEnd len="sm" w="sm" type="none"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ctr" bIns="91425" lIns="137150" spcFirstLastPara="1" rIns="13715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66" name="Google Shape;566;p83"/>
          <p:cNvSpPr/>
          <p:nvPr/>
        </p:nvSpPr>
        <p:spPr>
          <a:xfrm>
            <a:off x="757800" y="2521775"/>
            <a:ext cx="1848600" cy="1354800"/>
          </a:xfrm>
          <a:prstGeom prst="roundRect">
            <a:avLst>
              <a:gd fmla="val 3070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b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Leasing </a:t>
            </a:r>
            <a:endParaRPr sz="1000">
              <a:solidFill>
                <a:srgbClr val="000000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  <a:t>Answer, qualify, and schedule tours for all leads.</a:t>
            </a:r>
            <a:endParaRPr sz="1000">
              <a:solidFill>
                <a:srgbClr val="3A3A3B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67" name="Google Shape;567;p83"/>
          <p:cNvSpPr/>
          <p:nvPr/>
        </p:nvSpPr>
        <p:spPr>
          <a:xfrm>
            <a:off x="2683779" y="2521775"/>
            <a:ext cx="1848600" cy="1354800"/>
          </a:xfrm>
          <a:prstGeom prst="roundRect">
            <a:avLst>
              <a:gd fmla="val 3070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b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Maintenance Requests </a:t>
            </a:r>
            <a:endParaRPr sz="1000">
              <a:solidFill>
                <a:srgbClr val="000000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  <a:t>Track and ticket resident </a:t>
            </a:r>
            <a:b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  <a:t>work orders.</a:t>
            </a:r>
            <a:endParaRPr sz="1000">
              <a:solidFill>
                <a:srgbClr val="3A3A3B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68" name="Google Shape;568;p83"/>
          <p:cNvSpPr/>
          <p:nvPr/>
        </p:nvSpPr>
        <p:spPr>
          <a:xfrm>
            <a:off x="4606020" y="2521775"/>
            <a:ext cx="1848600" cy="1354800"/>
          </a:xfrm>
          <a:prstGeom prst="roundRect">
            <a:avLst>
              <a:gd fmla="val 3070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b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Delinquency</a:t>
            </a:r>
            <a:endParaRPr sz="1000">
              <a:solidFill>
                <a:srgbClr val="000000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  <a:t>Remind renters of &amp; track all on-time and late payments.</a:t>
            </a:r>
            <a:endParaRPr sz="1000">
              <a:solidFill>
                <a:srgbClr val="3A3A3B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69" name="Google Shape;569;p83"/>
          <p:cNvSpPr/>
          <p:nvPr/>
        </p:nvSpPr>
        <p:spPr>
          <a:xfrm>
            <a:off x="6530837" y="2521775"/>
            <a:ext cx="1848600" cy="1354800"/>
          </a:xfrm>
          <a:prstGeom prst="roundRect">
            <a:avLst>
              <a:gd fmla="val 3070" name="adj"/>
            </a:avLst>
          </a:prstGeom>
          <a:solidFill>
            <a:srgbClr val="FFFFFF">
              <a:alpha val="75000"/>
            </a:srgbClr>
          </a:solidFill>
          <a:ln>
            <a:noFill/>
          </a:ln>
          <a:effectLst>
            <a:outerShdw blurRad="214313" rotWithShape="0" algn="bl" dir="5400000" dist="95250">
              <a:srgbClr val="999999">
                <a:alpha val="10000"/>
              </a:srgbClr>
            </a:outerShdw>
          </a:effectLst>
        </p:spPr>
        <p:txBody>
          <a:bodyPr anchorCtr="0" anchor="b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Lease Renewals</a:t>
            </a:r>
            <a:endParaRPr sz="1000">
              <a:solidFill>
                <a:srgbClr val="000000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A3A3B"/>
                </a:solidFill>
                <a:latin typeface="Inter Tight"/>
                <a:ea typeface="Inter Tight"/>
                <a:cs typeface="Inter Tight"/>
                <a:sym typeface="Inter Tight"/>
              </a:rPr>
              <a:t>Automate &amp; inform residents of upcoming lease renewals.</a:t>
            </a:r>
            <a:endParaRPr sz="1000">
              <a:solidFill>
                <a:srgbClr val="3A3A3B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570" name="Google Shape;57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951" y="2675675"/>
            <a:ext cx="39359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4942" y="2675675"/>
            <a:ext cx="39359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7183" y="2675675"/>
            <a:ext cx="39359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1999" y="2675675"/>
            <a:ext cx="393599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3"/>
          <p:cNvPicPr preferRelativeResize="0"/>
          <p:nvPr/>
        </p:nvPicPr>
        <p:blipFill rotWithShape="1">
          <a:blip r:embed="rId7">
            <a:alphaModFix/>
          </a:blip>
          <a:srcRect b="5607" l="7306" r="3590" t="5519"/>
          <a:stretch/>
        </p:blipFill>
        <p:spPr>
          <a:xfrm>
            <a:off x="1589455" y="2250987"/>
            <a:ext cx="18529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3"/>
          <p:cNvPicPr preferRelativeResize="0"/>
          <p:nvPr/>
        </p:nvPicPr>
        <p:blipFill rotWithShape="1">
          <a:blip r:embed="rId7">
            <a:alphaModFix/>
          </a:blip>
          <a:srcRect b="5607" l="7306" r="3590" t="5519"/>
          <a:stretch/>
        </p:blipFill>
        <p:spPr>
          <a:xfrm>
            <a:off x="3515434" y="2250987"/>
            <a:ext cx="18529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3"/>
          <p:cNvPicPr preferRelativeResize="0"/>
          <p:nvPr/>
        </p:nvPicPr>
        <p:blipFill rotWithShape="1">
          <a:blip r:embed="rId7">
            <a:alphaModFix/>
          </a:blip>
          <a:srcRect b="5607" l="7306" r="3590" t="5519"/>
          <a:stretch/>
        </p:blipFill>
        <p:spPr>
          <a:xfrm>
            <a:off x="5437675" y="2250987"/>
            <a:ext cx="18529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3"/>
          <p:cNvPicPr preferRelativeResize="0"/>
          <p:nvPr/>
        </p:nvPicPr>
        <p:blipFill rotWithShape="1">
          <a:blip r:embed="rId7">
            <a:alphaModFix/>
          </a:blip>
          <a:srcRect b="5607" l="7306" r="3590" t="5519"/>
          <a:stretch/>
        </p:blipFill>
        <p:spPr>
          <a:xfrm>
            <a:off x="7362491" y="2250987"/>
            <a:ext cx="185292" cy="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2062" y="2223209"/>
            <a:ext cx="239875" cy="24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4452062" y="3934809"/>
            <a:ext cx="239875" cy="24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8452562" y="3079009"/>
            <a:ext cx="239875" cy="24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451562" y="3079009"/>
            <a:ext cx="239875" cy="24033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3"/>
          <p:cNvSpPr txBox="1"/>
          <p:nvPr>
            <p:ph type="title"/>
          </p:nvPr>
        </p:nvSpPr>
        <p:spPr>
          <a:xfrm>
            <a:off x="571500" y="795725"/>
            <a:ext cx="36801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AI</a:t>
            </a:r>
            <a:endParaRPr/>
          </a:p>
        </p:txBody>
      </p:sp>
      <p:sp>
        <p:nvSpPr>
          <p:cNvPr id="583" name="Google Shape;583;p83"/>
          <p:cNvSpPr txBox="1"/>
          <p:nvPr/>
        </p:nvSpPr>
        <p:spPr>
          <a:xfrm>
            <a:off x="3044600" y="571500"/>
            <a:ext cx="55806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 SemiBold"/>
                <a:ea typeface="Inter Tight SemiBold"/>
                <a:cs typeface="Inter Tight SemiBold"/>
                <a:sym typeface="Inter Tight SemiBold"/>
              </a:rPr>
              <a:t>Automating Prospect &amp; Resident Conversations</a:t>
            </a:r>
            <a:endParaRPr sz="1200">
              <a:latin typeface="Inter Tight SemiBold"/>
              <a:ea typeface="Inter Tight SemiBold"/>
              <a:cs typeface="Inter Tight SemiBold"/>
              <a:sym typeface="Inter Tigh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Conversational AI allows for the automation of prospect &amp; resident interactions </a:t>
            </a:r>
            <a:br>
              <a:rPr lang="en" sz="1200">
                <a:latin typeface="Inter Tight"/>
                <a:ea typeface="Inter Tight"/>
                <a:cs typeface="Inter Tight"/>
                <a:sym typeface="Inter Tight"/>
              </a:rPr>
            </a:b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related to leasing, maintenance, rent collection efforts, &amp; lease renewal conversations. 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 Tight"/>
                <a:ea typeface="Inter Tight"/>
                <a:cs typeface="Inter Tight"/>
                <a:sym typeface="Inter Tight"/>
              </a:rPr>
              <a:t>Leveraging AI saves countless hours for onsite teams while ensuring proactive outreach and consistent, timely responses.</a:t>
            </a:r>
            <a:endParaRPr sz="1200"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584" name="Google Shape;584;p83"/>
          <p:cNvSpPr txBox="1"/>
          <p:nvPr/>
        </p:nvSpPr>
        <p:spPr>
          <a:xfrm>
            <a:off x="571500" y="571500"/>
            <a:ext cx="3888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638FA"/>
                </a:solidFill>
                <a:latin typeface="Inter Tight Medium"/>
                <a:ea typeface="Inter Tight Medium"/>
                <a:cs typeface="Inter Tight Medium"/>
                <a:sym typeface="Inter Tight Medium"/>
              </a:rPr>
              <a:t>LEVERAGING TECHNOLOGY</a:t>
            </a:r>
            <a:endParaRPr sz="1000">
              <a:solidFill>
                <a:srgbClr val="7638FA"/>
              </a:solidFill>
              <a:latin typeface="Inter Tight Medium"/>
              <a:ea typeface="Inter Tight Medium"/>
              <a:cs typeface="Inter Tight Medium"/>
              <a:sym typeface="Inter Tigh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F4F4F6"/>
      </a:dk2>
      <a:lt2>
        <a:srgbClr val="F1EBFF"/>
      </a:lt2>
      <a:accent1>
        <a:srgbClr val="AD88FC"/>
      </a:accent1>
      <a:accent2>
        <a:srgbClr val="7638FA"/>
      </a:accent2>
      <a:accent3>
        <a:srgbClr val="472296"/>
      </a:accent3>
      <a:accent4>
        <a:srgbClr val="1A1A1A"/>
      </a:accent4>
      <a:accent5>
        <a:srgbClr val="5A39A1"/>
      </a:accent5>
      <a:accent6>
        <a:srgbClr val="ECECED"/>
      </a:accent6>
      <a:hlink>
        <a:srgbClr val="7638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9901164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